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381" r:id="rId2"/>
    <p:sldId id="259" r:id="rId3"/>
    <p:sldId id="412" r:id="rId4"/>
    <p:sldId id="469" r:id="rId5"/>
    <p:sldId id="429" r:id="rId6"/>
    <p:sldId id="430" r:id="rId7"/>
    <p:sldId id="431" r:id="rId8"/>
    <p:sldId id="432" r:id="rId9"/>
    <p:sldId id="484" r:id="rId10"/>
    <p:sldId id="434" r:id="rId11"/>
    <p:sldId id="470" r:id="rId12"/>
    <p:sldId id="410" r:id="rId13"/>
    <p:sldId id="435" r:id="rId14"/>
    <p:sldId id="407" r:id="rId15"/>
    <p:sldId id="437" r:id="rId16"/>
    <p:sldId id="411" r:id="rId17"/>
    <p:sldId id="438" r:id="rId18"/>
    <p:sldId id="439" r:id="rId19"/>
    <p:sldId id="440" r:id="rId20"/>
    <p:sldId id="441" r:id="rId21"/>
    <p:sldId id="495" r:id="rId22"/>
    <p:sldId id="491" r:id="rId23"/>
    <p:sldId id="490" r:id="rId24"/>
    <p:sldId id="442" r:id="rId25"/>
    <p:sldId id="443" r:id="rId26"/>
    <p:sldId id="444" r:id="rId27"/>
    <p:sldId id="471" r:id="rId28"/>
    <p:sldId id="445" r:id="rId29"/>
    <p:sldId id="476" r:id="rId30"/>
    <p:sldId id="472" r:id="rId31"/>
    <p:sldId id="414" r:id="rId32"/>
    <p:sldId id="449" r:id="rId33"/>
    <p:sldId id="477" r:id="rId34"/>
    <p:sldId id="448" r:id="rId35"/>
    <p:sldId id="478" r:id="rId36"/>
    <p:sldId id="450" r:id="rId37"/>
    <p:sldId id="487" r:id="rId38"/>
    <p:sldId id="488" r:id="rId39"/>
    <p:sldId id="510" r:id="rId40"/>
    <p:sldId id="511" r:id="rId41"/>
    <p:sldId id="512" r:id="rId42"/>
    <p:sldId id="513" r:id="rId43"/>
    <p:sldId id="514" r:id="rId44"/>
    <p:sldId id="515" r:id="rId45"/>
    <p:sldId id="516" r:id="rId46"/>
    <p:sldId id="517" r:id="rId47"/>
    <p:sldId id="518" r:id="rId48"/>
    <p:sldId id="519" r:id="rId49"/>
    <p:sldId id="520" r:id="rId50"/>
    <p:sldId id="467" r:id="rId51"/>
    <p:sldId id="420" r:id="rId52"/>
    <p:sldId id="479" r:id="rId53"/>
    <p:sldId id="480" r:id="rId54"/>
    <p:sldId id="481" r:id="rId55"/>
    <p:sldId id="482" r:id="rId56"/>
    <p:sldId id="483" r:id="rId57"/>
    <p:sldId id="497" r:id="rId58"/>
    <p:sldId id="498" r:id="rId59"/>
    <p:sldId id="499" r:id="rId60"/>
    <p:sldId id="500" r:id="rId61"/>
    <p:sldId id="501" r:id="rId62"/>
    <p:sldId id="504" r:id="rId63"/>
    <p:sldId id="451" r:id="rId64"/>
    <p:sldId id="485" r:id="rId65"/>
  </p:sldIdLst>
  <p:sldSz cx="12192000" cy="6858000"/>
  <p:notesSz cx="6858000" cy="9144000"/>
  <p:embeddedFontLst>
    <p:embeddedFont>
      <p:font typeface="나눔고딕코딩" panose="020D0009000000000000" pitchFamily="49" charset="-127"/>
      <p:regular r:id="rId68"/>
      <p:bold r:id="rId69"/>
    </p:embeddedFont>
    <p:embeddedFont>
      <p:font typeface="나눔바른고딕" panose="020B0603020101020101" pitchFamily="50" charset="-127"/>
      <p:regular r:id="rId70"/>
      <p:bold r:id="rId71"/>
    </p:embeddedFont>
    <p:embeddedFont>
      <p:font typeface="맑은 고딕" panose="020B0503020000020004" pitchFamily="50" charset="-127"/>
      <p:regular r:id="rId72"/>
      <p:bold r:id="rId73"/>
    </p:embeddedFont>
    <p:embeddedFont>
      <p:font typeface="Poppins Medium" panose="020B0600000101010101" charset="-127"/>
      <p:regular r:id="rId74"/>
      <p:italic r:id="rId75"/>
    </p:embeddedFont>
    <p:embeddedFont>
      <p:font typeface="MankSans" panose="020B0600000101010101"/>
      <p:regular r:id="rId76"/>
      <p:italic r:id="rId77"/>
    </p:embeddedFont>
    <p:embeddedFont>
      <p:font typeface="Gidole" panose="020B0600000101010101" charset="0"/>
      <p:regular r:id="rId7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FFINITY05" initials="A" lastIdx="3" clrIdx="0">
    <p:extLst>
      <p:ext uri="{19B8F6BF-5375-455C-9EA6-DF929625EA0E}">
        <p15:presenceInfo xmlns:p15="http://schemas.microsoft.com/office/powerpoint/2012/main" userId="AFFINITY05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8089"/>
    <a:srgbClr val="E5DAD4"/>
    <a:srgbClr val="B486DA"/>
    <a:srgbClr val="FFFFFF"/>
    <a:srgbClr val="E33A23"/>
    <a:srgbClr val="F2EEEA"/>
    <a:srgbClr val="5D5A5A"/>
    <a:srgbClr val="6E7D8B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74" autoAdjust="0"/>
    <p:restoredTop sz="96441" autoAdjust="0"/>
  </p:normalViewPr>
  <p:slideViewPr>
    <p:cSldViewPr>
      <p:cViewPr varScale="1">
        <p:scale>
          <a:sx n="117" d="100"/>
          <a:sy n="117" d="100"/>
        </p:scale>
        <p:origin x="846" y="96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7.fntdata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9T16:47:52.387" idx="3">
    <p:pos x="3117" y="193"/>
    <p:text>한콕?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26T10:31:31.353" idx="1">
    <p:pos x="10" y="10"/>
    <p:text>스타 업체 -&gt; 선도업체</p:text>
    <p:extLst>
      <p:ext uri="{C676402C-5697-4E1C-873F-D02D1690AC5C}">
        <p15:threadingInfo xmlns:p15="http://schemas.microsoft.com/office/powerpoint/2012/main" timeZoneBias="-5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2" Type="http://schemas.openxmlformats.org/officeDocument/2006/relationships/image" Target="../media/image147.wmf"/><Relationship Id="rId1" Type="http://schemas.openxmlformats.org/officeDocument/2006/relationships/image" Target="../media/image1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12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52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480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070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302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235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280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96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169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69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60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579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688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014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51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308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7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905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50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503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428601"/>
            <a:ext cx="11377264" cy="6000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5468061" y="2852936"/>
            <a:ext cx="6316572" cy="80856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5447928" y="1772815"/>
            <a:ext cx="6336704" cy="116860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500" b="1" kern="1200" baseline="0" dirty="0">
                <a:solidFill>
                  <a:schemeClr val="bg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F259-20CA-42E9-8425-323F4B53B6CF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6C9B2-BE10-49C9-B708-0F3C989B3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070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6383338" y="260350"/>
            <a:ext cx="5545137" cy="63373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871865" y="0"/>
            <a:ext cx="7324650" cy="6858000"/>
          </a:xfrm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08489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7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5447928" y="0"/>
            <a:ext cx="674407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57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808517" y="332655"/>
            <a:ext cx="10574967" cy="9167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10"/>
          </p:nvPr>
        </p:nvSpPr>
        <p:spPr>
          <a:xfrm>
            <a:off x="808038" y="1249387"/>
            <a:ext cx="10575925" cy="379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40016" y="1700808"/>
            <a:ext cx="5256584" cy="1152128"/>
          </a:xfrm>
        </p:spPr>
        <p:txBody>
          <a:bodyPr anchor="ctr"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/>
          </p:nvPr>
        </p:nvSpPr>
        <p:spPr>
          <a:xfrm>
            <a:off x="6227316" y="3068960"/>
            <a:ext cx="5272090" cy="1512168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MankSans" panose="02000603020000020003" pitchFamily="2" charset="-127"/>
              </a:defRPr>
            </a:lvl1pPr>
            <a:lvl2pPr marL="457200" indent="0">
              <a:buNone/>
              <a:defRPr sz="2000" baseline="0">
                <a:latin typeface="MankSans" panose="02000603020000020003" pitchFamily="2" charset="-127"/>
              </a:defRPr>
            </a:lvl2pPr>
            <a:lvl3pPr marL="914400" indent="0">
              <a:buNone/>
              <a:defRPr sz="2000" baseline="0">
                <a:latin typeface="MankSans" panose="02000603020000020003" pitchFamily="2" charset="-127"/>
              </a:defRPr>
            </a:lvl3pPr>
            <a:lvl4pPr marL="1371600" indent="0">
              <a:buNone/>
              <a:defRPr sz="2000" baseline="0">
                <a:latin typeface="MankSans" panose="02000603020000020003" pitchFamily="2" charset="-127"/>
              </a:defRPr>
            </a:lvl4pPr>
            <a:lvl5pPr marL="1828800" indent="0">
              <a:buNone/>
              <a:defRPr sz="2000" baseline="0">
                <a:latin typeface="MankSans" panose="02000603020000020003" pitchFamily="2" charset="-127"/>
              </a:defRPr>
            </a:lvl5pPr>
          </a:lstStyle>
          <a:p>
            <a:pPr marL="0" lvl="0" indent="0">
              <a:buNone/>
            </a:pPr>
            <a:endParaRPr lang="ko-KR" altLang="en-US" dirty="0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4"/>
          </p:nvPr>
        </p:nvSpPr>
        <p:spPr>
          <a:xfrm>
            <a:off x="369888" y="333016"/>
            <a:ext cx="5108128" cy="619196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6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207568" y="908720"/>
            <a:ext cx="7776864" cy="13681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rgbClr val="5F59C7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그림 개체 틀 9"/>
          <p:cNvSpPr>
            <a:spLocks noGrp="1"/>
          </p:cNvSpPr>
          <p:nvPr>
            <p:ph type="pic" sz="quarter" idx="13"/>
          </p:nvPr>
        </p:nvSpPr>
        <p:spPr>
          <a:xfrm>
            <a:off x="407368" y="3169542"/>
            <a:ext cx="11377264" cy="328843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7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kSans" panose="02000603020000020003" pitchFamily="2" charset="-127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68" r:id="rId4"/>
    <p:sldLayoutId id="2147483671" r:id="rId5"/>
    <p:sldLayoutId id="2147483667" r:id="rId6"/>
    <p:sldLayoutId id="2147483669" r:id="rId7"/>
    <p:sldLayoutId id="2147483657" r:id="rId8"/>
    <p:sldLayoutId id="2147483670" r:id="rId9"/>
    <p:sldLayoutId id="2147483672" r:id="rId10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93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84.png"/><Relationship Id="rId7" Type="http://schemas.openxmlformats.org/officeDocument/2006/relationships/image" Target="../media/image108.jpeg"/><Relationship Id="rId12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7.jpeg"/><Relationship Id="rId11" Type="http://schemas.openxmlformats.org/officeDocument/2006/relationships/image" Target="../media/image103.png"/><Relationship Id="rId5" Type="http://schemas.openxmlformats.org/officeDocument/2006/relationships/image" Target="../media/image106.jpeg"/><Relationship Id="rId10" Type="http://schemas.openxmlformats.org/officeDocument/2006/relationships/image" Target="../media/image111.jpeg"/><Relationship Id="rId4" Type="http://schemas.openxmlformats.org/officeDocument/2006/relationships/image" Target="../media/image105.jpeg"/><Relationship Id="rId9" Type="http://schemas.openxmlformats.org/officeDocument/2006/relationships/image" Target="../media/image110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2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84.png"/><Relationship Id="rId16" Type="http://schemas.openxmlformats.org/officeDocument/2006/relationships/image" Target="../media/image124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3" Type="http://schemas.openxmlformats.org/officeDocument/2006/relationships/image" Target="../media/image84.png"/><Relationship Id="rId7" Type="http://schemas.openxmlformats.org/officeDocument/2006/relationships/image" Target="../media/image1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jpeg"/><Relationship Id="rId11" Type="http://schemas.openxmlformats.org/officeDocument/2006/relationships/image" Target="../media/image134.jpeg"/><Relationship Id="rId5" Type="http://schemas.openxmlformats.org/officeDocument/2006/relationships/image" Target="../media/image128.jpeg"/><Relationship Id="rId10" Type="http://schemas.openxmlformats.org/officeDocument/2006/relationships/image" Target="../media/image133.jpeg"/><Relationship Id="rId4" Type="http://schemas.openxmlformats.org/officeDocument/2006/relationships/image" Target="../media/image2.png"/><Relationship Id="rId9" Type="http://schemas.openxmlformats.org/officeDocument/2006/relationships/image" Target="../media/image13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8.png"/><Relationship Id="rId7" Type="http://schemas.openxmlformats.org/officeDocument/2006/relationships/image" Target="../media/image1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2.png"/><Relationship Id="rId7" Type="http://schemas.openxmlformats.org/officeDocument/2006/relationships/image" Target="../media/image14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8.png"/><Relationship Id="rId7" Type="http://schemas.openxmlformats.org/officeDocument/2006/relationships/image" Target="../media/image1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2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41.png"/><Relationship Id="rId4" Type="http://schemas.openxmlformats.org/officeDocument/2006/relationships/image" Target="../media/image18.png"/><Relationship Id="rId9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8.png"/><Relationship Id="rId7" Type="http://schemas.openxmlformats.org/officeDocument/2006/relationships/image" Target="../media/image1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4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6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48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3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" b="7206"/>
          <a:stretch/>
        </p:blipFill>
        <p:spPr>
          <a:xfrm>
            <a:off x="-960784" y="15043"/>
            <a:ext cx="12192000" cy="687613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638333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9508" y="2548430"/>
            <a:ext cx="6723939" cy="808562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Estate Online Contact  Platform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</a:t>
            </a:r>
          </a:p>
          <a:p>
            <a:r>
              <a:rPr lang="en-US" altLang="ko-KR" sz="9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9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By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Fixability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368" y="1756342"/>
            <a:ext cx="6336704" cy="880570"/>
          </a:xfrm>
        </p:spPr>
        <p:txBody>
          <a:bodyPr/>
          <a:lstStyle/>
          <a:p>
            <a:r>
              <a: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5163" y="1881956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계약 체결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5359" y="1994179"/>
            <a:ext cx="1872208" cy="273096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41" y="2730916"/>
            <a:ext cx="1534646" cy="153464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41552" y="4815550"/>
            <a:ext cx="1659822" cy="1292662"/>
            <a:chOff x="341263" y="4847932"/>
            <a:chExt cx="1659822" cy="1292662"/>
          </a:xfrm>
        </p:grpSpPr>
        <p:sp>
          <p:nvSpPr>
            <p:cNvPr id="13" name="TextBox 12"/>
            <p:cNvSpPr txBox="1"/>
            <p:nvPr/>
          </p:nvSpPr>
          <p:spPr>
            <a:xfrm>
              <a:off x="341263" y="4847932"/>
              <a:ext cx="1586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거래자</a:t>
              </a: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중개사</a:t>
              </a:r>
              <a:endPara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 인증 확인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7368" y="5494263"/>
              <a:ext cx="1593717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카카오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en-US" altLang="ko-KR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etc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핸드폰 인증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계좌 인증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912603" y="1994179"/>
            <a:ext cx="1872208" cy="273096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18507" y="4847932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계약서 작성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84612" y="5494263"/>
            <a:ext cx="159371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한콕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58" y="2765303"/>
            <a:ext cx="1465872" cy="1465870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325033" y="3973758"/>
            <a:ext cx="502671" cy="355985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797709" y="2119393"/>
            <a:ext cx="952500" cy="952500"/>
            <a:chOff x="13008768" y="2723017"/>
            <a:chExt cx="952500" cy="952500"/>
          </a:xfrm>
        </p:grpSpPr>
        <p:sp>
          <p:nvSpPr>
            <p:cNvPr id="25" name="타원 24"/>
            <p:cNvSpPr/>
            <p:nvPr/>
          </p:nvSpPr>
          <p:spPr>
            <a:xfrm>
              <a:off x="13008768" y="2723017"/>
              <a:ext cx="952500" cy="9525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0332" y="2879352"/>
              <a:ext cx="620450" cy="620450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9649662" y="2410977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29054" y="554816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0831045" y="5256585"/>
            <a:ext cx="952500" cy="952500"/>
            <a:chOff x="13008768" y="4722577"/>
            <a:chExt cx="952500" cy="952500"/>
          </a:xfrm>
        </p:grpSpPr>
        <p:sp>
          <p:nvSpPr>
            <p:cNvPr id="30" name="타원 29"/>
            <p:cNvSpPr/>
            <p:nvPr/>
          </p:nvSpPr>
          <p:spPr>
            <a:xfrm>
              <a:off x="13008768" y="4722577"/>
              <a:ext cx="952500" cy="952500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1407" y="4905808"/>
              <a:ext cx="586040" cy="586038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5576899" y="2628515"/>
            <a:ext cx="3113137" cy="3113137"/>
            <a:chOff x="5671797" y="2462033"/>
            <a:chExt cx="3558097" cy="3558097"/>
          </a:xfrm>
        </p:grpSpPr>
        <p:sp>
          <p:nvSpPr>
            <p:cNvPr id="36" name="타원 35"/>
            <p:cNvSpPr/>
            <p:nvPr/>
          </p:nvSpPr>
          <p:spPr>
            <a:xfrm>
              <a:off x="5671797" y="2462033"/>
              <a:ext cx="3558097" cy="3558097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516" y="2964691"/>
              <a:ext cx="1639835" cy="1639835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6709035" y="4773000"/>
              <a:ext cx="1483618" cy="633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계약금</a:t>
              </a:r>
              <a:endParaRPr lang="ko-KR" altLang="en-US" sz="3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66575" y="5384248"/>
              <a:ext cx="1593717" cy="3165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지정은행 가상계좌</a:t>
              </a:r>
              <a:endPara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4" name="오른쪽 화살표 43"/>
          <p:cNvSpPr/>
          <p:nvPr/>
        </p:nvSpPr>
        <p:spPr>
          <a:xfrm>
            <a:off x="4933167" y="3973758"/>
            <a:ext cx="502671" cy="355985"/>
          </a:xfrm>
          <a:prstGeom prst="rightArrow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flipH="1">
            <a:off x="8400256" y="5445224"/>
            <a:ext cx="864096" cy="0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987905" y="5520920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입금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수수료</a:t>
            </a:r>
            <a:r>
              <a:rPr lang="en-US" altLang="ko-KR" sz="1200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87905" y="2730915"/>
            <a:ext cx="127644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</a:t>
            </a:r>
            <a:endParaRPr lang="en-US" altLang="ko-KR" sz="1200" dirty="0" smtClean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flipH="1">
            <a:off x="8400256" y="3068313"/>
            <a:ext cx="864096" cy="0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10489646" y="3284984"/>
            <a:ext cx="0" cy="1642498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10704512" y="3284984"/>
            <a:ext cx="0" cy="1642498"/>
          </a:xfrm>
          <a:prstGeom prst="straightConnector1">
            <a:avLst/>
          </a:prstGeom>
          <a:ln w="28575">
            <a:solidFill>
              <a:srgbClr val="2ABD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937278" y="3879196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수락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 승인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040045" y="3879196"/>
            <a:ext cx="127644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계약조건 이행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출금승인 요청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35361" y="4495698"/>
            <a:ext cx="1854248" cy="1656183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910072" y="4504079"/>
            <a:ext cx="1854248" cy="1656183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9548336" y="2046681"/>
            <a:ext cx="2396555" cy="109792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9548336" y="5192918"/>
            <a:ext cx="2396555" cy="109792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6143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분석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C3F96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C3F96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C3F963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148014" y="3880703"/>
            <a:ext cx="3895972" cy="869929"/>
            <a:chOff x="4148014" y="3880703"/>
            <a:chExt cx="3895972" cy="869929"/>
          </a:xfrm>
        </p:grpSpPr>
        <p:sp>
          <p:nvSpPr>
            <p:cNvPr id="18" name="TextBox 17"/>
            <p:cNvSpPr txBox="1"/>
            <p:nvPr/>
          </p:nvSpPr>
          <p:spPr>
            <a:xfrm>
              <a:off x="4165023" y="3880703"/>
              <a:ext cx="386195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시장의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변화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바라고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혁신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요구한다</a:t>
              </a:r>
              <a:r>
                <a:rPr lang="en-US" altLang="ko-KR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ko-KR" altLang="en-US" sz="15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48014" y="4288967"/>
              <a:ext cx="38959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고비용 저 효율의 부동산 시장을 개선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경쟁력을 강화한 사업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투명한 부동산 거래로 사회적 신뢰 개선을 위해 노력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905375" y="5229200"/>
            <a:ext cx="4350727" cy="872026"/>
            <a:chOff x="3905375" y="5229200"/>
            <a:chExt cx="4350727" cy="872026"/>
          </a:xfrm>
        </p:grpSpPr>
        <p:sp>
          <p:nvSpPr>
            <p:cNvPr id="64" name="TextBox 63"/>
            <p:cNvSpPr txBox="1"/>
            <p:nvPr/>
          </p:nvSpPr>
          <p:spPr>
            <a:xfrm>
              <a:off x="3935760" y="5229200"/>
              <a:ext cx="428995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시장의 </a:t>
              </a:r>
              <a:r>
                <a:rPr lang="ko-KR" altLang="en-US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저비용</a:t>
              </a:r>
              <a:r>
                <a:rPr lang="en-US" altLang="ko-KR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고효율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지속적으로 </a:t>
              </a:r>
              <a:r>
                <a:rPr lang="ko-KR" altLang="en-US" sz="1500" b="1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확대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한다</a:t>
              </a:r>
              <a:r>
                <a:rPr lang="en-US" altLang="ko-KR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05375" y="5639561"/>
              <a:ext cx="4350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 신청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 완료까지 필요한 과정을 한 번에 끝낼 수 있는 서비스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대출부터 확정일자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등기까지 원 스톱 서비스 제공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2783633" y="3686868"/>
            <a:ext cx="6645118" cy="1232716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783633" y="5113419"/>
            <a:ext cx="6645118" cy="1232716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03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9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통계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1069096" y="252235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이사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건수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2429669" y="3053830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359,400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833033" y="2187872"/>
            <a:ext cx="1656026" cy="1656026"/>
            <a:chOff x="3833033" y="2187872"/>
            <a:chExt cx="1656026" cy="1656026"/>
          </a:xfrm>
        </p:grpSpPr>
        <p:sp>
          <p:nvSpPr>
            <p:cNvPr id="206" name="타원 205"/>
            <p:cNvSpPr/>
            <p:nvPr/>
          </p:nvSpPr>
          <p:spPr>
            <a:xfrm>
              <a:off x="3833033" y="2187872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517" y="2522357"/>
              <a:ext cx="987060" cy="987058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월세 이사 건수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540073" y="2225817"/>
            <a:ext cx="1656026" cy="1656026"/>
            <a:chOff x="9540073" y="2217893"/>
            <a:chExt cx="1656026" cy="1656026"/>
          </a:xfrm>
        </p:grpSpPr>
        <p:sp>
          <p:nvSpPr>
            <p:cNvPr id="238" name="타원 237"/>
            <p:cNvSpPr/>
            <p:nvPr/>
          </p:nvSpPr>
          <p:spPr>
            <a:xfrm>
              <a:off x="9540073" y="2217893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4536" y="2522357"/>
              <a:ext cx="1047102" cy="104710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6517356" y="2522356"/>
            <a:ext cx="2651013" cy="870028"/>
            <a:chOff x="6517356" y="2522356"/>
            <a:chExt cx="2651013" cy="870028"/>
          </a:xfrm>
        </p:grpSpPr>
        <p:sp>
          <p:nvSpPr>
            <p:cNvPr id="226" name="TextBox 225"/>
            <p:cNvSpPr txBox="1"/>
            <p:nvPr/>
          </p:nvSpPr>
          <p:spPr>
            <a:xfrm>
              <a:off x="6517356" y="2522356"/>
              <a:ext cx="1723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연간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수수료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919309" y="3053830"/>
              <a:ext cx="12490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천억 원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542038" y="4526270"/>
            <a:ext cx="1656026" cy="1656026"/>
            <a:chOff x="6702941" y="4526270"/>
            <a:chExt cx="1656026" cy="1656026"/>
          </a:xfrm>
        </p:grpSpPr>
        <p:sp>
          <p:nvSpPr>
            <p:cNvPr id="241" name="타원 240"/>
            <p:cNvSpPr/>
            <p:nvPr/>
          </p:nvSpPr>
          <p:spPr>
            <a:xfrm>
              <a:off x="6702941" y="4526270"/>
              <a:ext cx="1656026" cy="165602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146" y="4750239"/>
              <a:ext cx="1148046" cy="1148046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6591690" y="4719915"/>
            <a:ext cx="2651446" cy="1360891"/>
            <a:chOff x="8543839" y="4719915"/>
            <a:chExt cx="2651446" cy="1360891"/>
          </a:xfrm>
        </p:grpSpPr>
        <p:sp>
          <p:nvSpPr>
            <p:cNvPr id="227" name="TextBox 226"/>
            <p:cNvSpPr txBox="1"/>
            <p:nvPr/>
          </p:nvSpPr>
          <p:spPr>
            <a:xfrm>
              <a:off x="8543839" y="4719915"/>
              <a:ext cx="1305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주거</a:t>
              </a:r>
              <a:r>
                <a:rPr lang="en-US" altLang="ko-KR" dirty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별</a:t>
              </a:r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분류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947828" y="5249809"/>
              <a:ext cx="12474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자가 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42.8%</a:t>
              </a:r>
            </a:p>
            <a:p>
              <a:pPr algn="r"/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23.1%</a:t>
              </a:r>
            </a:p>
            <a:p>
              <a:pPr algn="r"/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월세</a:t>
              </a:r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34.1%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1059477" y="4719915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현황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15" y="4830731"/>
            <a:ext cx="987062" cy="987062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737172" y="5249809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호수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45.8%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사업자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19.1%</a:t>
            </a: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 사업자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26.7%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8717" y="1105872"/>
            <a:ext cx="1704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(Source: 2019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 자료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925410" y="1996678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925410" y="4352989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73064" y="1996678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273064" y="4352989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4834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540073" y="2225817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9542038" y="4526270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69096" y="252235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자격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소지자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3024" y="3053830"/>
            <a:ext cx="1066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명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12843" y="3347466"/>
            <a:ext cx="96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운영자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</a:t>
            </a:r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만명</a:t>
            </a:r>
            <a:endParaRPr lang="en-US" altLang="ko-KR" sz="100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526874" y="2522356"/>
            <a:ext cx="2985501" cy="1116249"/>
            <a:chOff x="8451429" y="2522356"/>
            <a:chExt cx="2985501" cy="1116249"/>
          </a:xfrm>
        </p:grpSpPr>
        <p:sp>
          <p:nvSpPr>
            <p:cNvPr id="69" name="TextBox 68"/>
            <p:cNvSpPr txBox="1"/>
            <p:nvPr/>
          </p:nvSpPr>
          <p:spPr>
            <a:xfrm>
              <a:off x="8451429" y="2522356"/>
              <a:ext cx="1672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</a:t>
              </a:r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</a:t>
              </a:r>
              <a:endPara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091416" y="3053830"/>
              <a:ext cx="23455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5000</a:t>
              </a:r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이상 매출</a:t>
              </a:r>
              <a:endPara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공인중개사는 </a:t>
              </a:r>
              <a:r>
                <a:rPr lang="en-US" altLang="ko-K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23%</a:t>
              </a:r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불과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529447" y="4719915"/>
            <a:ext cx="2918383" cy="1114669"/>
            <a:chOff x="8454002" y="4719915"/>
            <a:chExt cx="2918383" cy="1114669"/>
          </a:xfrm>
        </p:grpSpPr>
        <p:sp>
          <p:nvSpPr>
            <p:cNvPr id="70" name="TextBox 69"/>
            <p:cNvSpPr txBox="1"/>
            <p:nvPr/>
          </p:nvSpPr>
          <p:spPr>
            <a:xfrm>
              <a:off x="8454002" y="4719915"/>
              <a:ext cx="1261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dirty="0" smtClean="0">
                  <a:solidFill>
                    <a:srgbClr val="92D05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수수료 </a:t>
              </a:r>
              <a:r>
                <a:rPr lang="ko-KR" altLang="en-US" dirty="0" smtClean="0">
                  <a:solidFill>
                    <a:srgbClr val="5959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불만</a:t>
              </a:r>
              <a:endParaRPr lang="ko-KR" altLang="en-US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449999" y="5249809"/>
              <a:ext cx="19223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중개 수수료에</a:t>
              </a:r>
              <a:endPara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민원 및 청원이 급증</a:t>
              </a:r>
              <a:endPara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069096" y="471991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 중개사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폐업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3" y="4750239"/>
            <a:ext cx="1148046" cy="114804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427728" y="5249809"/>
            <a:ext cx="2151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강화와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 변화로 인한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폐업 사례 증가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분석 지표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비계량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32" y="4850131"/>
            <a:ext cx="1008308" cy="10083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32" y="2541752"/>
            <a:ext cx="1008308" cy="1008308"/>
          </a:xfrm>
          <a:prstGeom prst="rect">
            <a:avLst/>
          </a:prstGeom>
        </p:spPr>
      </p:pic>
      <p:sp>
        <p:nvSpPr>
          <p:cNvPr id="87" name="타원 86"/>
          <p:cNvSpPr/>
          <p:nvPr/>
        </p:nvSpPr>
        <p:spPr>
          <a:xfrm>
            <a:off x="3833033" y="2187872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784" y="2551624"/>
            <a:ext cx="928526" cy="928524"/>
          </a:xfrm>
          <a:prstGeom prst="rect">
            <a:avLst/>
          </a:prstGeom>
        </p:spPr>
      </p:pic>
      <p:sp>
        <p:nvSpPr>
          <p:cNvPr id="76" name="타원 75"/>
          <p:cNvSpPr/>
          <p:nvPr/>
        </p:nvSpPr>
        <p:spPr>
          <a:xfrm>
            <a:off x="3833033" y="4496249"/>
            <a:ext cx="1656026" cy="16560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92" y="4827109"/>
            <a:ext cx="994310" cy="994308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925410" y="1996678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25410" y="4352989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273064" y="1996678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273064" y="4352989"/>
            <a:ext cx="5098581" cy="2062675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773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021513" y="700012"/>
            <a:ext cx="259558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 err="1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시대의 시장 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선점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669621" y="988816"/>
            <a:ext cx="294747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First  </a:t>
            </a:r>
            <a:r>
              <a:rPr lang="en-US" altLang="ko-KR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Mover </a:t>
            </a:r>
            <a:r>
              <a:rPr lang="en-US" altLang="ko-KR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Fast  Follower</a:t>
            </a:r>
            <a:endParaRPr lang="ko-KR" altLang="en-US" sz="1600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사업의 경쟁력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Competitiveness)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31504" y="203206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안전성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39616" y="2461261"/>
            <a:ext cx="294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단계의 보안체계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안면인식 기술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31504" y="364480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편리성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31504" y="533101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39616" y="2826410"/>
            <a:ext cx="3626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실행과 관련한 무한 책임제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48251" y="2414401"/>
            <a:ext cx="3509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가상계좌를 활용한 결재방식 채택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자동대출 연계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639616" y="4047747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업로드를 통한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서비스로 물건 탐방갈증 해소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48251" y="4479651"/>
            <a:ext cx="2717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개입 없이 자유 의사대로 계약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39616" y="4486001"/>
            <a:ext cx="4560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관심물건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정보수신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(AI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포함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48251" y="4042134"/>
            <a:ext cx="3752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때와 장소를 가리지 않는 유동적 환경에서 서비스 실현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39616" y="5726608"/>
            <a:ext cx="3688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중개사무소 개설 활성화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639616" y="6067234"/>
            <a:ext cx="4063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플랫폼에서 계약에 필요한 각종 서식 다운 사용 및 전자결제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348251" y="5726608"/>
            <a:ext cx="326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앱에서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자가광고로 차별화 시도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48251" y="6069938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공유사무실 및 중개법인 운영으로 시장의 인식 전환 유도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973342" y="1821495"/>
            <a:ext cx="10585176" cy="1456419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46590" y="1824061"/>
            <a:ext cx="864096" cy="1463234"/>
            <a:chOff x="646590" y="1824061"/>
            <a:chExt cx="864096" cy="1463234"/>
          </a:xfrm>
        </p:grpSpPr>
        <p:sp>
          <p:nvSpPr>
            <p:cNvPr id="10" name="직사각형 9"/>
            <p:cNvSpPr/>
            <p:nvPr/>
          </p:nvSpPr>
          <p:spPr>
            <a:xfrm>
              <a:off x="646590" y="1824061"/>
              <a:ext cx="864096" cy="146323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제목 1"/>
            <p:cNvSpPr txBox="1">
              <a:spLocks/>
            </p:cNvSpPr>
            <p:nvPr/>
          </p:nvSpPr>
          <p:spPr>
            <a:xfrm>
              <a:off x="805049" y="2094534"/>
              <a:ext cx="547179" cy="9167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tx1"/>
                  </a:solidFill>
                  <a:effectLst/>
                  <a:latin typeface="MankSans" panose="02000603020000020003" pitchFamily="2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pPr algn="l"/>
              <a:r>
                <a:rPr lang="en-US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973342" y="3452184"/>
            <a:ext cx="10585176" cy="1456419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46590" y="3453467"/>
            <a:ext cx="864096" cy="1463234"/>
            <a:chOff x="646590" y="3453467"/>
            <a:chExt cx="864096" cy="1463234"/>
          </a:xfrm>
        </p:grpSpPr>
        <p:sp>
          <p:nvSpPr>
            <p:cNvPr id="83" name="직사각형 82"/>
            <p:cNvSpPr/>
            <p:nvPr/>
          </p:nvSpPr>
          <p:spPr>
            <a:xfrm>
              <a:off x="646590" y="3453467"/>
              <a:ext cx="864096" cy="146323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제목 1"/>
            <p:cNvSpPr txBox="1">
              <a:spLocks/>
            </p:cNvSpPr>
            <p:nvPr/>
          </p:nvSpPr>
          <p:spPr>
            <a:xfrm>
              <a:off x="805049" y="3726719"/>
              <a:ext cx="547179" cy="9167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tx1"/>
                  </a:solidFill>
                  <a:effectLst/>
                  <a:latin typeface="MankSans" panose="02000603020000020003" pitchFamily="2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pPr algn="l"/>
              <a:r>
                <a:rPr lang="en-US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1" name="모서리가 둥근 직사각형 40"/>
          <p:cNvSpPr/>
          <p:nvPr/>
        </p:nvSpPr>
        <p:spPr>
          <a:xfrm>
            <a:off x="973342" y="5081507"/>
            <a:ext cx="10585176" cy="1456419"/>
          </a:xfrm>
          <a:prstGeom prst="roundRect">
            <a:avLst/>
          </a:prstGeom>
          <a:noFill/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43029" y="5082874"/>
            <a:ext cx="864096" cy="1463234"/>
            <a:chOff x="643029" y="5082874"/>
            <a:chExt cx="864096" cy="1463234"/>
          </a:xfrm>
        </p:grpSpPr>
        <p:sp>
          <p:nvSpPr>
            <p:cNvPr id="84" name="직사각형 83"/>
            <p:cNvSpPr/>
            <p:nvPr/>
          </p:nvSpPr>
          <p:spPr>
            <a:xfrm>
              <a:off x="643029" y="5082874"/>
              <a:ext cx="864096" cy="146323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제목 1"/>
            <p:cNvSpPr txBox="1">
              <a:spLocks/>
            </p:cNvSpPr>
            <p:nvPr/>
          </p:nvSpPr>
          <p:spPr>
            <a:xfrm>
              <a:off x="805049" y="5358902"/>
              <a:ext cx="547179" cy="9167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lang="ko-KR" altLang="en-US" sz="4000" b="1" kern="1200" baseline="0" dirty="0">
                  <a:solidFill>
                    <a:schemeClr val="tx1"/>
                  </a:solidFill>
                  <a:effectLst/>
                  <a:latin typeface="MankSans" panose="02000603020000020003" pitchFamily="2" charset="-127"/>
                  <a:ea typeface="맑은 고딕" panose="020B0503020000020004" pitchFamily="50" charset="-127"/>
                  <a:cs typeface="+mj-cs"/>
                </a:defRPr>
              </a:lvl1pPr>
            </a:lstStyle>
            <a:p>
              <a:pPr algn="l"/>
              <a:r>
                <a:rPr lang="en-US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524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102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3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Feasibility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텍스트 개체 틀 4"/>
          <p:cNvSpPr txBox="1">
            <a:spLocks/>
          </p:cNvSpPr>
          <p:nvPr/>
        </p:nvSpPr>
        <p:spPr>
          <a:xfrm>
            <a:off x="335360" y="1034135"/>
            <a:ext cx="4464496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모델의 목표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Business model goal)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육각형 36"/>
          <p:cNvSpPr/>
          <p:nvPr/>
        </p:nvSpPr>
        <p:spPr>
          <a:xfrm rot="5400000">
            <a:off x="292161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육각형 84"/>
          <p:cNvSpPr/>
          <p:nvPr/>
        </p:nvSpPr>
        <p:spPr>
          <a:xfrm rot="5400000">
            <a:off x="-14039" y="4001103"/>
            <a:ext cx="3214894" cy="1977612"/>
          </a:xfrm>
          <a:prstGeom prst="hexagon">
            <a:avLst/>
          </a:prstGeom>
          <a:solidFill>
            <a:srgbClr val="FDFDFD"/>
          </a:solidFill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육각형 90"/>
          <p:cNvSpPr/>
          <p:nvPr/>
        </p:nvSpPr>
        <p:spPr>
          <a:xfrm rot="5400000">
            <a:off x="4904677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육각형 91"/>
          <p:cNvSpPr/>
          <p:nvPr/>
        </p:nvSpPr>
        <p:spPr>
          <a:xfrm rot="5400000">
            <a:off x="4598477" y="4001103"/>
            <a:ext cx="3214894" cy="1977612"/>
          </a:xfrm>
          <a:prstGeom prst="hexagon">
            <a:avLst/>
          </a:prstGeom>
          <a:solidFill>
            <a:srgbClr val="FDFDFD"/>
          </a:solidFill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육각형 93"/>
          <p:cNvSpPr/>
          <p:nvPr/>
        </p:nvSpPr>
        <p:spPr>
          <a:xfrm rot="5400000">
            <a:off x="2598419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육각형 94"/>
          <p:cNvSpPr/>
          <p:nvPr/>
        </p:nvSpPr>
        <p:spPr>
          <a:xfrm rot="5400000">
            <a:off x="2292220" y="4001100"/>
            <a:ext cx="3214891" cy="1977612"/>
          </a:xfrm>
          <a:prstGeom prst="hexagon">
            <a:avLst/>
          </a:prstGeom>
          <a:solidFill>
            <a:srgbClr val="FDFDFD"/>
          </a:solidFill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육각형 96"/>
          <p:cNvSpPr/>
          <p:nvPr/>
        </p:nvSpPr>
        <p:spPr>
          <a:xfrm rot="5400000">
            <a:off x="7210935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육각형 97"/>
          <p:cNvSpPr/>
          <p:nvPr/>
        </p:nvSpPr>
        <p:spPr>
          <a:xfrm rot="5400000">
            <a:off x="6904737" y="4001099"/>
            <a:ext cx="3214889" cy="1977612"/>
          </a:xfrm>
          <a:prstGeom prst="hexagon">
            <a:avLst/>
          </a:prstGeom>
          <a:solidFill>
            <a:srgbClr val="FDFDFD"/>
          </a:solidFill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육각형 99"/>
          <p:cNvSpPr/>
          <p:nvPr/>
        </p:nvSpPr>
        <p:spPr>
          <a:xfrm rot="5400000">
            <a:off x="9517192" y="2316376"/>
            <a:ext cx="1342604" cy="1157415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육각형 100"/>
          <p:cNvSpPr/>
          <p:nvPr/>
        </p:nvSpPr>
        <p:spPr>
          <a:xfrm rot="5400000">
            <a:off x="9210993" y="4001100"/>
            <a:ext cx="3214891" cy="1977612"/>
          </a:xfrm>
          <a:prstGeom prst="hexagon">
            <a:avLst/>
          </a:prstGeom>
          <a:solidFill>
            <a:srgbClr val="FDFDFD"/>
          </a:solidFill>
          <a:ln>
            <a:solidFill>
              <a:srgbClr val="C3F9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65057" y="39141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 모델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371315" y="39141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914573" y="391413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110509" y="391413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0290088" y="391413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방식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24385" y="4420407"/>
            <a:ext cx="178810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비대면 계약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전자계약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20251" y="4365738"/>
            <a:ext cx="198073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타사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다방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와의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차별화 서비스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확보가 다양해짐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서비스 연계 지원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38940" y="4424220"/>
            <a:ext cx="1794693" cy="1015663"/>
          </a:xfrm>
          <a:prstGeom prst="rect">
            <a:avLst/>
          </a:prstGeom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 체계와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비전인식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 확인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허위매물 근절과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범죄를 사전에 예방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388758" y="4365738"/>
            <a:ext cx="3010905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투명한 거래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방식의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조세 의무 정책을 반영한 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완전한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확정일자 등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편의성 제공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4755" y="4365738"/>
            <a:ext cx="242947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ctr"/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메신저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서비스 분야 확충 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37" y="2622958"/>
            <a:ext cx="544254" cy="544252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194" y="2629556"/>
            <a:ext cx="531054" cy="53105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45" y="2493887"/>
            <a:ext cx="717722" cy="71772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234" y="2521080"/>
            <a:ext cx="748006" cy="748006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00" y="2531759"/>
            <a:ext cx="599988" cy="72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6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8337945" y="5388468"/>
            <a:ext cx="3240360" cy="5405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6" name="텍스트 개체 틀 4"/>
          <p:cNvSpPr txBox="1">
            <a:spLocks/>
          </p:cNvSpPr>
          <p:nvPr/>
        </p:nvSpPr>
        <p:spPr>
          <a:xfrm>
            <a:off x="335360" y="1034135"/>
            <a:ext cx="1502824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수익성 분석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488583" y="4416923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수익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657922" y="2009477"/>
            <a:ext cx="1119851" cy="11198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F6F6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27" y="2270882"/>
            <a:ext cx="597042" cy="597042"/>
          </a:xfrm>
          <a:prstGeom prst="rect">
            <a:avLst/>
          </a:prstGeom>
        </p:spPr>
      </p:pic>
      <p:grpSp>
        <p:nvGrpSpPr>
          <p:cNvPr id="118" name="그룹 117"/>
          <p:cNvGrpSpPr/>
          <p:nvPr/>
        </p:nvGrpSpPr>
        <p:grpSpPr>
          <a:xfrm>
            <a:off x="1933084" y="3643917"/>
            <a:ext cx="1467068" cy="660111"/>
            <a:chOff x="1993495" y="3632985"/>
            <a:chExt cx="1467068" cy="660111"/>
          </a:xfrm>
        </p:grpSpPr>
        <p:sp>
          <p:nvSpPr>
            <p:cNvPr id="82" name="TextBox 81"/>
            <p:cNvSpPr txBox="1"/>
            <p:nvPr/>
          </p:nvSpPr>
          <p:spPr>
            <a:xfrm>
              <a:off x="1993495" y="3632985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r>
                <a:rPr lang="ko-KR" altLang="en-US" dirty="0" smtClean="0">
                  <a:solidFill>
                    <a:srgbClr val="74747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smtClean="0">
                  <a:solidFill>
                    <a:srgbClr val="2ABDF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이용료</a:t>
              </a:r>
              <a:endParaRPr lang="ko-KR" altLang="en-US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Text Box 8"/>
            <p:cNvSpPr txBox="1">
              <a:spLocks noChangeArrowheads="1"/>
            </p:cNvSpPr>
            <p:nvPr/>
          </p:nvSpPr>
          <p:spPr bwMode="auto">
            <a:xfrm>
              <a:off x="2209699" y="3985319"/>
              <a:ext cx="10117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endParaRPr lang="ko-KR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904238" y="200947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이사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건수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48824" y="3996251"/>
            <a:ext cx="201622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 이용 공인중개사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:30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공인중개사 사무소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:20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개인사업자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개별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):10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4128734" y="2305760"/>
            <a:ext cx="1639547" cy="825128"/>
            <a:chOff x="4024406" y="2214586"/>
            <a:chExt cx="2071035" cy="1012487"/>
          </a:xfrm>
        </p:grpSpPr>
        <p:sp>
          <p:nvSpPr>
            <p:cNvPr id="53" name="TextBox 52"/>
            <p:cNvSpPr txBox="1"/>
            <p:nvPr/>
          </p:nvSpPr>
          <p:spPr>
            <a:xfrm>
              <a:off x="4024406" y="2924943"/>
              <a:ext cx="1036968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359,400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215076" y="2214586"/>
              <a:ext cx="1584176" cy="701999"/>
              <a:chOff x="4007768" y="2091593"/>
              <a:chExt cx="1584176" cy="701999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4007768" y="2091593"/>
                <a:ext cx="0" cy="701999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4007768" y="2793592"/>
                <a:ext cx="1584176" cy="0"/>
              </a:xfrm>
              <a:prstGeom prst="line">
                <a:avLst/>
              </a:prstGeom>
              <a:ln w="19050">
                <a:solidFill>
                  <a:srgbClr val="8383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V="1">
                <a:off x="4151784" y="2221730"/>
                <a:ext cx="1082877" cy="370559"/>
              </a:xfrm>
              <a:prstGeom prst="straightConnector1">
                <a:avLst/>
              </a:prstGeom>
              <a:ln w="12700">
                <a:solidFill>
                  <a:srgbClr val="2ABDF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TextBox 108"/>
            <p:cNvSpPr txBox="1"/>
            <p:nvPr/>
          </p:nvSpPr>
          <p:spPr>
            <a:xfrm>
              <a:off x="5020948" y="2924943"/>
              <a:ext cx="1074493" cy="302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409,924</a:t>
              </a:r>
              <a:r>
                <a:rPr lang="ko-KR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</a:t>
              </a:r>
              <a:endPara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355218" y="2867778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5419109" y="2874080"/>
              <a:ext cx="45719" cy="9761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3710432" y="3996251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3710432" y="2340067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/>
          <p:cNvGrpSpPr/>
          <p:nvPr/>
        </p:nvGrpSpPr>
        <p:grpSpPr>
          <a:xfrm>
            <a:off x="657920" y="5422660"/>
            <a:ext cx="1119851" cy="1119851"/>
            <a:chOff x="718332" y="3614226"/>
            <a:chExt cx="1119851" cy="1119851"/>
          </a:xfrm>
        </p:grpSpPr>
        <p:sp>
          <p:nvSpPr>
            <p:cNvPr id="116" name="타원 115"/>
            <p:cNvSpPr/>
            <p:nvPr/>
          </p:nvSpPr>
          <p:spPr>
            <a:xfrm>
              <a:off x="718332" y="3614226"/>
              <a:ext cx="1119851" cy="11198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444" y="3889265"/>
              <a:ext cx="625628" cy="625626"/>
            </a:xfrm>
            <a:prstGeom prst="rect">
              <a:avLst/>
            </a:prstGeom>
          </p:spPr>
        </p:pic>
      </p:grpSp>
      <p:sp>
        <p:nvSpPr>
          <p:cNvPr id="120" name="TextBox 119"/>
          <p:cNvSpPr txBox="1"/>
          <p:nvPr/>
        </p:nvSpPr>
        <p:spPr>
          <a:xfrm>
            <a:off x="1931374" y="542454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r>
              <a:rPr lang="ko-KR" altLang="en-US" dirty="0" smtClean="0">
                <a:solidFill>
                  <a:srgbClr val="74747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 건수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Text Box 8"/>
          <p:cNvSpPr txBox="1">
            <a:spLocks noChangeArrowheads="1"/>
          </p:cNvSpPr>
          <p:nvPr/>
        </p:nvSpPr>
        <p:spPr bwMode="auto">
          <a:xfrm>
            <a:off x="2147578" y="5776881"/>
            <a:ext cx="15350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41,000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 예상</a:t>
            </a:r>
            <a:endParaRPr lang="ko-KR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3710432" y="5776881"/>
            <a:ext cx="0" cy="543181"/>
          </a:xfrm>
          <a:prstGeom prst="line">
            <a:avLst/>
          </a:prstGeom>
          <a:ln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4169481" y="5859474"/>
            <a:ext cx="201622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연간 이용건수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오른쪽 화살표 123"/>
          <p:cNvSpPr/>
          <p:nvPr/>
        </p:nvSpPr>
        <p:spPr>
          <a:xfrm>
            <a:off x="6836631" y="3953245"/>
            <a:ext cx="936104" cy="463678"/>
          </a:xfrm>
          <a:prstGeom prst="rightArrow">
            <a:avLst>
              <a:gd name="adj1" fmla="val 50000"/>
              <a:gd name="adj2" fmla="val 85856"/>
            </a:avLst>
          </a:prstGeom>
          <a:solidFill>
            <a:srgbClr val="2ABDF2"/>
          </a:solidFill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8988972" y="2046858"/>
            <a:ext cx="2136656" cy="2136656"/>
            <a:chOff x="8847464" y="2035926"/>
            <a:chExt cx="2136656" cy="2136656"/>
          </a:xfrm>
        </p:grpSpPr>
        <p:sp>
          <p:nvSpPr>
            <p:cNvPr id="72" name="타원 71"/>
            <p:cNvSpPr/>
            <p:nvPr/>
          </p:nvSpPr>
          <p:spPr>
            <a:xfrm>
              <a:off x="8847464" y="2035926"/>
              <a:ext cx="2136656" cy="213665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7920" y="2556383"/>
              <a:ext cx="1095746" cy="1095744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8800671" y="5515877"/>
            <a:ext cx="210942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수익 </a:t>
            </a:r>
            <a:r>
              <a:rPr lang="en-US" altLang="ko-KR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123</a:t>
            </a:r>
            <a:r>
              <a:rPr lang="ko-KR" altLang="en-US" sz="16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600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</a:t>
            </a:r>
            <a:endParaRPr lang="en-US" altLang="ko-KR" sz="1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32" name="직선 연결선 131"/>
          <p:cNvCxnSpPr/>
          <p:nvPr/>
        </p:nvCxnSpPr>
        <p:spPr>
          <a:xfrm>
            <a:off x="8882705" y="4945549"/>
            <a:ext cx="2268457" cy="0"/>
          </a:xfrm>
          <a:prstGeom prst="line">
            <a:avLst/>
          </a:prstGeom>
          <a:ln w="190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657921" y="3625158"/>
            <a:ext cx="1119851" cy="1119851"/>
            <a:chOff x="657921" y="3625158"/>
            <a:chExt cx="1119851" cy="1119851"/>
          </a:xfrm>
        </p:grpSpPr>
        <p:sp>
          <p:nvSpPr>
            <p:cNvPr id="112" name="타원 111"/>
            <p:cNvSpPr/>
            <p:nvPr/>
          </p:nvSpPr>
          <p:spPr>
            <a:xfrm>
              <a:off x="657921" y="3625158"/>
              <a:ext cx="1119851" cy="11198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927" y="3902164"/>
              <a:ext cx="565838" cy="565838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095666" y="2385620"/>
            <a:ext cx="2067898" cy="627358"/>
            <a:chOff x="2095666" y="2340067"/>
            <a:chExt cx="2067898" cy="627358"/>
          </a:xfrm>
        </p:grpSpPr>
        <p:sp>
          <p:nvSpPr>
            <p:cNvPr id="56" name="TextBox 55"/>
            <p:cNvSpPr txBox="1"/>
            <p:nvPr/>
          </p:nvSpPr>
          <p:spPr>
            <a:xfrm>
              <a:off x="2095666" y="2340067"/>
              <a:ext cx="1586934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409,924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147340" y="2567315"/>
              <a:ext cx="2016224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국가통계포털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KOSIS</a:t>
              </a:r>
            </a:p>
            <a:p>
              <a:r>
                <a:rPr lang="en-US" altLang="ko-KR" sz="1000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2020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</a:t>
              </a:r>
              <a:r>
                <a:rPr lang="en-US" altLang="ko-KR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</a:t>
              </a:r>
              <a:r>
                <a:rPr lang="ko-KR" altLang="en-US" sz="1000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기준</a:t>
              </a:r>
              <a:endPara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518222" y="1808938"/>
            <a:ext cx="6093431" cy="1528920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18222" y="3487292"/>
            <a:ext cx="6093431" cy="1528920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18222" y="5172837"/>
            <a:ext cx="6093431" cy="1528920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235201" y="1686150"/>
            <a:ext cx="3445848" cy="4767185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89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년도 별 예상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62160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504785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37337" y="412357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067516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123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4078924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221547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54101" y="415426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954101" y="3481002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790812" y="6103612"/>
            <a:ext cx="190667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246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6795688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938311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670865" y="4135638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670865" y="3462374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670865" y="2789111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537631" y="6103612"/>
            <a:ext cx="183350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369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9512452" y="5199140"/>
            <a:ext cx="1317388" cy="0"/>
          </a:xfrm>
          <a:prstGeom prst="line">
            <a:avLst/>
          </a:prstGeom>
          <a:ln w="57150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9655075" y="5421796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387629" y="414645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9387629" y="3473186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387629" y="2799923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387629" y="2126660"/>
            <a:ext cx="1567034" cy="6516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290224" y="6103612"/>
            <a:ext cx="176184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492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42409" y="1996678"/>
            <a:ext cx="1956891" cy="2914232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740598" y="2005258"/>
            <a:ext cx="1956891" cy="2914232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457362" y="1994445"/>
            <a:ext cx="1956891" cy="2914232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9209518" y="1993078"/>
            <a:ext cx="1956891" cy="2914232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2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직사각형 1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0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1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진입 계획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7435" y="1957170"/>
            <a:ext cx="2014134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168430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900984" y="6076136"/>
            <a:ext cx="1567034" cy="168438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950967" y="315768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</a:t>
            </a:r>
            <a:r>
              <a:rPr lang="ko-KR" altLang="en-US" b="1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43269" y="3872736"/>
            <a:ext cx="2082464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프로그램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공공기관 연계 서류 발급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2904478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395486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128040" y="5847901"/>
            <a:ext cx="1567034" cy="396673"/>
            <a:chOff x="3197294" y="5847901"/>
            <a:chExt cx="1567034" cy="396673"/>
          </a:xfrm>
          <a:solidFill>
            <a:srgbClr val="2ABDF2"/>
          </a:solidFill>
        </p:grpSpPr>
        <p:sp>
          <p:nvSpPr>
            <p:cNvPr id="141" name="직사각형 140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3387215" y="3157686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물건 등록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128866" y="3872736"/>
            <a:ext cx="156538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임대 물건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 운영 사업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5131523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622543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355097" y="5610722"/>
            <a:ext cx="1567034" cy="626941"/>
            <a:chOff x="5355097" y="5610722"/>
            <a:chExt cx="1567034" cy="626941"/>
          </a:xfrm>
          <a:solidFill>
            <a:srgbClr val="2ABDF2"/>
          </a:solidFill>
        </p:grpSpPr>
        <p:sp>
          <p:nvSpPr>
            <p:cNvPr id="143" name="직사각형 142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5533321" y="315768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97382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모집 사무실 제공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7392720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947563" y="2167334"/>
            <a:ext cx="103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7616342" y="5357166"/>
            <a:ext cx="1567034" cy="867401"/>
            <a:chOff x="7616342" y="5357166"/>
            <a:chExt cx="1567034" cy="867401"/>
          </a:xfrm>
          <a:solidFill>
            <a:srgbClr val="2ABDF2"/>
          </a:solidFill>
        </p:grpSpPr>
        <p:sp>
          <p:nvSpPr>
            <p:cNvPr id="145" name="직사각형 144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8063525" y="315768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358591" y="3872736"/>
            <a:ext cx="20824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 분야 컨설팅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물건 지원 사업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9653917" y="1957170"/>
            <a:ext cx="2014135" cy="103978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0188242" y="2167334"/>
            <a:ext cx="9455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Step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9877563" y="5116977"/>
            <a:ext cx="1567034" cy="1107590"/>
            <a:chOff x="9877563" y="5116977"/>
            <a:chExt cx="1567034" cy="1107590"/>
          </a:xfrm>
          <a:solidFill>
            <a:srgbClr val="2ABDF2"/>
          </a:solidFill>
        </p:grpSpPr>
        <p:sp>
          <p:nvSpPr>
            <p:cNvPr id="152" name="직사각형 151"/>
            <p:cNvSpPr/>
            <p:nvPr/>
          </p:nvSpPr>
          <p:spPr>
            <a:xfrm>
              <a:off x="9877563" y="5351765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877563" y="6056129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877563" y="582134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877563" y="5586553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9877563" y="5116977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10057341" y="3157686"/>
            <a:ext cx="120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9619800" y="3872736"/>
            <a:ext cx="208246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투자 및 개발 지원 사업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정착 안정화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680521" y="2542907"/>
            <a:ext cx="2000405" cy="3891010"/>
          </a:xfrm>
          <a:prstGeom prst="roundRect">
            <a:avLst/>
          </a:prstGeom>
          <a:noFill/>
          <a:ln w="127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906459" y="2542907"/>
            <a:ext cx="2000405" cy="3891010"/>
          </a:xfrm>
          <a:prstGeom prst="roundRect">
            <a:avLst/>
          </a:prstGeom>
          <a:noFill/>
          <a:ln w="127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138387" y="2542907"/>
            <a:ext cx="2000405" cy="3891010"/>
          </a:xfrm>
          <a:prstGeom prst="roundRect">
            <a:avLst/>
          </a:prstGeom>
          <a:noFill/>
          <a:ln w="127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393050" y="2542907"/>
            <a:ext cx="2000405" cy="3891010"/>
          </a:xfrm>
          <a:prstGeom prst="roundRect">
            <a:avLst/>
          </a:prstGeom>
          <a:noFill/>
          <a:ln w="127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9667647" y="2636912"/>
            <a:ext cx="2000405" cy="3891010"/>
          </a:xfrm>
          <a:prstGeom prst="roundRect">
            <a:avLst/>
          </a:prstGeom>
          <a:noFill/>
          <a:ln w="127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2321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사업 예상 매출 및 수익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919070" y="1965344"/>
            <a:ext cx="1656026" cy="1656026"/>
            <a:chOff x="3791407" y="2026467"/>
            <a:chExt cx="1656026" cy="1656026"/>
          </a:xfrm>
        </p:grpSpPr>
        <p:sp>
          <p:nvSpPr>
            <p:cNvPr id="80" name="타원 79"/>
            <p:cNvSpPr/>
            <p:nvPr/>
          </p:nvSpPr>
          <p:spPr>
            <a:xfrm>
              <a:off x="3791407" y="2026467"/>
              <a:ext cx="1656026" cy="165602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936" y="2337997"/>
              <a:ext cx="1032970" cy="1032968"/>
            </a:xfrm>
            <a:prstGeom prst="rect">
              <a:avLst/>
            </a:prstGeom>
          </p:spPr>
        </p:pic>
      </p:grpSp>
      <p:sp>
        <p:nvSpPr>
          <p:cNvPr id="86" name="TextBox 85"/>
          <p:cNvSpPr txBox="1"/>
          <p:nvPr/>
        </p:nvSpPr>
        <p:spPr>
          <a:xfrm>
            <a:off x="4116142" y="422108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740243" y="5042278"/>
            <a:ext cx="2013680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지역 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 사용료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개소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구성기준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645298" y="1965344"/>
            <a:ext cx="1656026" cy="1656026"/>
            <a:chOff x="6620315" y="2030706"/>
            <a:chExt cx="1656026" cy="1656026"/>
          </a:xfrm>
        </p:grpSpPr>
        <p:sp>
          <p:nvSpPr>
            <p:cNvPr id="82" name="타원 81"/>
            <p:cNvSpPr/>
            <p:nvPr/>
          </p:nvSpPr>
          <p:spPr>
            <a:xfrm>
              <a:off x="6620315" y="2030706"/>
              <a:ext cx="1656026" cy="165602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1424" y="2291816"/>
              <a:ext cx="1133810" cy="1133808"/>
            </a:xfrm>
            <a:prstGeom prst="rect">
              <a:avLst/>
            </a:prstGeom>
          </p:spPr>
        </p:pic>
      </p:grpSp>
      <p:sp>
        <p:nvSpPr>
          <p:cNvPr id="88" name="TextBox 87"/>
          <p:cNvSpPr txBox="1"/>
          <p:nvPr/>
        </p:nvSpPr>
        <p:spPr>
          <a:xfrm>
            <a:off x="6842370" y="422108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시장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563513" y="5042278"/>
            <a:ext cx="181959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명 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사용료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343133" y="1965344"/>
            <a:ext cx="1656026" cy="1656026"/>
            <a:chOff x="9207361" y="1946397"/>
            <a:chExt cx="1656026" cy="1656026"/>
          </a:xfrm>
        </p:grpSpPr>
        <p:sp>
          <p:nvSpPr>
            <p:cNvPr id="78" name="타원 77"/>
            <p:cNvSpPr/>
            <p:nvPr/>
          </p:nvSpPr>
          <p:spPr>
            <a:xfrm>
              <a:off x="9207361" y="1946397"/>
              <a:ext cx="1656026" cy="165602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8471" y="2207508"/>
              <a:ext cx="1133808" cy="1133806"/>
            </a:xfrm>
            <a:prstGeom prst="rect">
              <a:avLst/>
            </a:prstGeom>
          </p:spPr>
        </p:pic>
      </p:grpSp>
      <p:sp>
        <p:nvSpPr>
          <p:cNvPr id="90" name="TextBox 89"/>
          <p:cNvSpPr txBox="1"/>
          <p:nvPr/>
        </p:nvSpPr>
        <p:spPr>
          <a:xfrm>
            <a:off x="9587635" y="422108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308778" y="5042278"/>
            <a:ext cx="181959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및 분양 사업 대행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227387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3953616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9425109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6679844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1192841" y="1965344"/>
            <a:ext cx="1656026" cy="1656026"/>
            <a:chOff x="1152319" y="2106540"/>
            <a:chExt cx="1656026" cy="1656026"/>
          </a:xfrm>
        </p:grpSpPr>
        <p:sp>
          <p:nvSpPr>
            <p:cNvPr id="76" name="타원 75"/>
            <p:cNvSpPr/>
            <p:nvPr/>
          </p:nvSpPr>
          <p:spPr>
            <a:xfrm>
              <a:off x="1152319" y="2106540"/>
              <a:ext cx="1656026" cy="1656026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F6F6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847" y="2418069"/>
              <a:ext cx="1032972" cy="1032970"/>
            </a:xfrm>
            <a:prstGeom prst="rect">
              <a:avLst/>
            </a:prstGeom>
          </p:spPr>
        </p:pic>
      </p:grpSp>
      <p:sp>
        <p:nvSpPr>
          <p:cNvPr id="84" name="TextBox 83"/>
          <p:cNvSpPr txBox="1"/>
          <p:nvPr/>
        </p:nvSpPr>
        <p:spPr>
          <a:xfrm>
            <a:off x="1389913" y="422108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수수료</a:t>
            </a:r>
            <a:endParaRPr lang="ko-KR" altLang="en-US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227387" y="5042278"/>
            <a:ext cx="158693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이사건 수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10%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1261933" y="4653136"/>
            <a:ext cx="1586934" cy="0"/>
          </a:xfrm>
          <a:prstGeom prst="line">
            <a:avLst/>
          </a:prstGeom>
          <a:ln w="28575">
            <a:solidFill>
              <a:srgbClr val="2ABD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1020651" y="4008791"/>
            <a:ext cx="2000405" cy="2212829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746880" y="3957914"/>
            <a:ext cx="2000405" cy="2212829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473108" y="3957914"/>
            <a:ext cx="2000405" cy="2212829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9202817" y="3957914"/>
            <a:ext cx="2000405" cy="2212829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330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0"/>
            <a:ext cx="10287000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0"/>
            <a:ext cx="66000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15380" y="476672"/>
            <a:ext cx="5364596" cy="5904656"/>
            <a:chOff x="515380" y="476672"/>
            <a:chExt cx="5364596" cy="59046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F443F0-86A6-4065-89E9-E52B6A16FFB3}"/>
                </a:ext>
              </a:extLst>
            </p:cNvPr>
            <p:cNvSpPr txBox="1"/>
            <p:nvPr/>
          </p:nvSpPr>
          <p:spPr>
            <a:xfrm>
              <a:off x="1518027" y="1571019"/>
              <a:ext cx="3359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rPr>
                <a:t>CONTENTS</a:t>
              </a:r>
              <a:endParaRPr lang="ko-KR" altLang="en-US" sz="28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endParaRP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72481" y="2110507"/>
              <a:ext cx="3250394" cy="3862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사업개요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사업모델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사업분석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수익분석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회사소개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400050" indent="-400050" algn="ctr">
                <a:lnSpc>
                  <a:spcPct val="250000"/>
                </a:lnSpc>
                <a:buFont typeface="+mj-lt"/>
                <a:buAutoNum type="romanUcPeriod"/>
                <a:defRPr/>
              </a:pP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회사비전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15380" y="476672"/>
              <a:ext cx="5364596" cy="5904656"/>
            </a:xfrm>
            <a:prstGeom prst="rect">
              <a:avLst/>
            </a:prstGeom>
            <a:noFill/>
            <a:ln>
              <a:solidFill>
                <a:srgbClr val="00B0F0">
                  <a:alpha val="69804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FCE3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0241" y="777922"/>
              <a:ext cx="662858" cy="52330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5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Profitability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 별 매출 예상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331175"/>
              </p:ext>
            </p:extLst>
          </p:nvPr>
        </p:nvGraphicFramePr>
        <p:xfrm>
          <a:off x="614412" y="1851672"/>
          <a:ext cx="10963177" cy="3522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0795">
                  <a:extLst>
                    <a:ext uri="{9D8B030D-6E8A-4147-A177-3AD203B41FA5}">
                      <a16:colId xmlns:a16="http://schemas.microsoft.com/office/drawing/2014/main" val="182856636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717214232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36446989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1381282048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403913641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1923624927"/>
                    </a:ext>
                  </a:extLst>
                </a:gridCol>
                <a:gridCol w="1370397">
                  <a:extLst>
                    <a:ext uri="{9D8B030D-6E8A-4147-A177-3AD203B41FA5}">
                      <a16:colId xmlns:a16="http://schemas.microsoft.com/office/drawing/2014/main" val="975971310"/>
                    </a:ext>
                  </a:extLst>
                </a:gridCol>
              </a:tblGrid>
              <a:tr h="3409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구분</a:t>
                      </a:r>
                      <a:endParaRPr lang="ko-KR" altLang="en-US" sz="23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단위 </a:t>
                      </a:r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만원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790188"/>
                  </a:ext>
                </a:extLst>
              </a:tr>
              <a:tr h="4234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분기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101331"/>
                  </a:ext>
                </a:extLst>
              </a:tr>
              <a:tr h="4596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r>
                        <a:rPr lang="ko-KR" altLang="en-US" sz="15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36098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인건비</a:t>
                      </a: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312935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임대료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575860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경비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10,000</a:t>
                      </a:r>
                      <a:endParaRPr lang="ko-KR" altLang="en-US" sz="13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128214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매출액</a:t>
                      </a:r>
                      <a:endParaRPr lang="ko-KR" altLang="en-US" sz="1800" b="1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105,000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115,500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rgbClr val="2ABDF2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22,000</a:t>
                      </a:r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463799"/>
                  </a:ext>
                </a:extLst>
              </a:tr>
              <a:tr h="45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손익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▼35,000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▼35,500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▼27,050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▼17,755</a:t>
                      </a:r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171840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614409" y="5589240"/>
            <a:ext cx="10963182" cy="84467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95505" y="5697120"/>
            <a:ext cx="9318623" cy="612200"/>
            <a:chOff x="1241873" y="5697120"/>
            <a:chExt cx="9318623" cy="612200"/>
          </a:xfrm>
        </p:grpSpPr>
        <p:sp>
          <p:nvSpPr>
            <p:cNvPr id="64" name="TextBox 63"/>
            <p:cNvSpPr txBox="1"/>
            <p:nvPr/>
          </p:nvSpPr>
          <p:spPr>
            <a:xfrm>
              <a:off x="1241873" y="5873078"/>
              <a:ext cx="771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산출 기준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1" name="부제목 2"/>
            <p:cNvSpPr txBox="1">
              <a:spLocks/>
            </p:cNvSpPr>
            <p:nvPr/>
          </p:nvSpPr>
          <p:spPr>
            <a:xfrm>
              <a:off x="2694333" y="5697120"/>
              <a:ext cx="7866163" cy="612200"/>
            </a:xfrm>
            <a:prstGeom prst="rect">
              <a:avLst/>
            </a:prstGeom>
            <a:noFill/>
            <a:ln w="3175"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 인당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임대료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지역별 편차 고려 평균치 반영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경비  각 공유사무실 운영비 평균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만원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                     </a:t>
              </a:r>
              <a:r>
                <a:rPr lang="ko-KR" altLang="en-US" sz="10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예상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매출액은 이사건수의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기준으로 전월 대비 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10% 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반영 그 이후 일정치 부여</a:t>
              </a:r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833376"/>
              </p:ext>
            </p:extLst>
          </p:nvPr>
        </p:nvGraphicFramePr>
        <p:xfrm>
          <a:off x="627320" y="1850065"/>
          <a:ext cx="10951535" cy="3519377"/>
        </p:xfrm>
        <a:graphic>
          <a:graphicData uri="http://schemas.openxmlformats.org/drawingml/2006/table">
            <a:tbl>
              <a:tblPr/>
              <a:tblGrid>
                <a:gridCol w="10951535">
                  <a:extLst>
                    <a:ext uri="{9D8B030D-6E8A-4147-A177-3AD203B41FA5}">
                      <a16:colId xmlns:a16="http://schemas.microsoft.com/office/drawing/2014/main" val="1411947132"/>
                    </a:ext>
                  </a:extLst>
                </a:gridCol>
              </a:tblGrid>
              <a:tr h="35193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rgbClr val="0099FF"/>
                      </a:solidFill>
                      <a:prstDash val="solid"/>
                    </a:lnL>
                    <a:lnR w="12700" cmpd="sng">
                      <a:solidFill>
                        <a:srgbClr val="0099FF"/>
                      </a:solidFill>
                      <a:prstDash val="solid"/>
                    </a:lnR>
                    <a:lnT w="12700" cmpd="sng">
                      <a:solidFill>
                        <a:srgbClr val="0099FF"/>
                      </a:solidFill>
                      <a:prstDash val="solid"/>
                    </a:lnT>
                    <a:lnB w="12700" cmpd="sng">
                      <a:solidFill>
                        <a:srgbClr val="0099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241817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88172"/>
              </p:ext>
            </p:extLst>
          </p:nvPr>
        </p:nvGraphicFramePr>
        <p:xfrm>
          <a:off x="602872" y="5592313"/>
          <a:ext cx="10996652" cy="841603"/>
        </p:xfrm>
        <a:graphic>
          <a:graphicData uri="http://schemas.openxmlformats.org/drawingml/2006/table">
            <a:tbl>
              <a:tblPr/>
              <a:tblGrid>
                <a:gridCol w="10996652">
                  <a:extLst>
                    <a:ext uri="{9D8B030D-6E8A-4147-A177-3AD203B41FA5}">
                      <a16:colId xmlns:a16="http://schemas.microsoft.com/office/drawing/2014/main" val="1411947132"/>
                    </a:ext>
                  </a:extLst>
                </a:gridCol>
              </a:tblGrid>
              <a:tr h="8416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rgbClr val="0099FF"/>
                      </a:solidFill>
                      <a:prstDash val="solid"/>
                    </a:lnL>
                    <a:lnR w="12700" cmpd="sng">
                      <a:solidFill>
                        <a:srgbClr val="0099FF"/>
                      </a:solidFill>
                      <a:prstDash val="solid"/>
                    </a:lnR>
                    <a:lnT w="12700" cmpd="sng">
                      <a:solidFill>
                        <a:srgbClr val="0099FF"/>
                      </a:solidFill>
                      <a:prstDash val="solid"/>
                    </a:lnT>
                    <a:lnB w="12700" cmpd="sng">
                      <a:solidFill>
                        <a:srgbClr val="0099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241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153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354321"/>
              </p:ext>
            </p:extLst>
          </p:nvPr>
        </p:nvGraphicFramePr>
        <p:xfrm>
          <a:off x="926282" y="1711577"/>
          <a:ext cx="10281179" cy="4958643"/>
        </p:xfrm>
        <a:graphic>
          <a:graphicData uri="http://schemas.openxmlformats.org/drawingml/2006/table">
            <a:tbl>
              <a:tblPr/>
              <a:tblGrid>
                <a:gridCol w="10281179">
                  <a:extLst>
                    <a:ext uri="{9D8B030D-6E8A-4147-A177-3AD203B41FA5}">
                      <a16:colId xmlns:a16="http://schemas.microsoft.com/office/drawing/2014/main" val="2227451748"/>
                    </a:ext>
                  </a:extLst>
                </a:gridCol>
              </a:tblGrid>
              <a:tr h="49586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rgbClr val="0099FF"/>
                      </a:solidFill>
                      <a:prstDash val="solid"/>
                    </a:lnL>
                    <a:lnR w="12700" cmpd="sng">
                      <a:solidFill>
                        <a:srgbClr val="0099FF"/>
                      </a:solidFill>
                      <a:prstDash val="solid"/>
                    </a:lnR>
                    <a:lnT w="12700" cmpd="sng">
                      <a:solidFill>
                        <a:srgbClr val="0099FF"/>
                      </a:solidFill>
                      <a:prstDash val="solid"/>
                    </a:lnT>
                    <a:lnB w="12700" cmpd="sng">
                      <a:solidFill>
                        <a:srgbClr val="0099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054882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5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사업별</a:t>
            </a:r>
            <a:r>
              <a:rPr lang="en-US" altLang="ko-KR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09526" y="1711576"/>
            <a:ext cx="10297935" cy="4957783"/>
          </a:xfrm>
          <a:prstGeom prst="rect">
            <a:avLst/>
          </a:prstGeom>
          <a:noFill/>
          <a:ln w="381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1" r="3925" b="10100"/>
          <a:stretch/>
        </p:blipFill>
        <p:spPr>
          <a:xfrm>
            <a:off x="1199456" y="1950866"/>
            <a:ext cx="9314105" cy="446449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503816" y="2044520"/>
            <a:ext cx="2178276" cy="830923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rgbClr val="6C6C6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부동산시장 변화를</a:t>
            </a:r>
            <a:endParaRPr lang="en-US" altLang="ko-KR" dirty="0" smtClean="0">
              <a:solidFill>
                <a:srgbClr val="6C6C6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rgbClr val="6C6C6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반영한 기술의 전략적</a:t>
            </a:r>
            <a:endParaRPr lang="en-US" altLang="ko-KR" dirty="0" smtClean="0">
              <a:solidFill>
                <a:srgbClr val="6C6C6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rgbClr val="6C6C6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개발을 통해 효율적인</a:t>
            </a:r>
            <a:endParaRPr lang="ko-KR" altLang="en-US" dirty="0">
              <a:solidFill>
                <a:srgbClr val="6C6C6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37314" y="2260285"/>
            <a:ext cx="636884" cy="216024"/>
          </a:xfrm>
          <a:prstGeom prst="rect">
            <a:avLst/>
          </a:prstGeom>
          <a:solidFill>
            <a:srgbClr val="C0C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endParaRPr lang="ko-KR" altLang="en-US" sz="120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784597" y="2260285"/>
            <a:ext cx="636884" cy="216024"/>
          </a:xfrm>
          <a:prstGeom prst="rect">
            <a:avLst/>
          </a:prstGeom>
          <a:solidFill>
            <a:srgbClr val="C0C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</a:t>
            </a:r>
            <a:endParaRPr lang="ko-KR" altLang="en-US" sz="120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558067" y="2270064"/>
            <a:ext cx="636884" cy="216024"/>
          </a:xfrm>
          <a:prstGeom prst="rect">
            <a:avLst/>
          </a:prstGeom>
          <a:solidFill>
            <a:srgbClr val="C0C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2022</a:t>
            </a:r>
            <a:endParaRPr lang="ko-KR" altLang="en-US" sz="120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312506" y="2270064"/>
            <a:ext cx="636884" cy="216024"/>
          </a:xfrm>
          <a:prstGeom prst="rect">
            <a:avLst/>
          </a:prstGeom>
          <a:solidFill>
            <a:srgbClr val="C0C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2023</a:t>
            </a:r>
            <a:endParaRPr lang="ko-KR" altLang="en-US" sz="120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066945" y="2266382"/>
            <a:ext cx="636884" cy="216024"/>
          </a:xfrm>
          <a:prstGeom prst="rect">
            <a:avLst/>
          </a:prstGeom>
          <a:solidFill>
            <a:srgbClr val="C0C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2024</a:t>
            </a:r>
            <a:endParaRPr lang="ko-KR" altLang="en-US" sz="120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840416" y="2260285"/>
            <a:ext cx="636884" cy="216024"/>
          </a:xfrm>
          <a:prstGeom prst="rect">
            <a:avLst/>
          </a:prstGeom>
          <a:solidFill>
            <a:srgbClr val="C0C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2025</a:t>
            </a:r>
            <a:endParaRPr lang="ko-KR" altLang="en-US" sz="120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064419" y="2813584"/>
            <a:ext cx="792089" cy="39055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계약 플랫폼</a:t>
            </a:r>
            <a:endParaRPr lang="ko-KR" altLang="en-US" sz="105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080156" y="3264480"/>
            <a:ext cx="831008" cy="39055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</a:t>
            </a:r>
            <a:r>
              <a:rPr lang="ko-KR" altLang="en-US" sz="1050" b="1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전용공유</a:t>
            </a:r>
            <a:r>
              <a:rPr lang="ko-KR" altLang="en-US" sz="105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오피스</a:t>
            </a:r>
            <a:endParaRPr lang="ko-KR" altLang="en-US" sz="105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052722" y="4179741"/>
            <a:ext cx="819523" cy="39055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050" b="1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매물빅</a:t>
            </a:r>
            <a:r>
              <a:rPr lang="ko-KR" altLang="en-US" sz="105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</a:t>
            </a:r>
            <a:endParaRPr lang="ko-KR" altLang="en-US" sz="105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064418" y="3699048"/>
            <a:ext cx="792089" cy="39055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05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 서비스</a:t>
            </a:r>
            <a:endParaRPr lang="ko-KR" altLang="en-US" sz="105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069851" y="4650036"/>
            <a:ext cx="841313" cy="39055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다자간       영상 플랫폼</a:t>
            </a:r>
            <a:endParaRPr lang="ko-KR" altLang="en-US" sz="105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041351" y="5102271"/>
            <a:ext cx="910633" cy="39055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스마트글라스 </a:t>
            </a:r>
            <a:r>
              <a:rPr lang="en-US" altLang="ko-KR" sz="105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 </a:t>
            </a:r>
            <a:r>
              <a:rPr lang="ko-KR" altLang="en-US" sz="105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</a:t>
            </a:r>
            <a:endParaRPr lang="ko-KR" altLang="en-US" sz="105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055664" y="5564402"/>
            <a:ext cx="871828" cy="35483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실내 좌표</a:t>
            </a:r>
            <a:r>
              <a:rPr lang="en-US" altLang="ko-KR" sz="105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DATABASE</a:t>
            </a:r>
            <a:endParaRPr lang="ko-KR" altLang="en-US" sz="105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015880" y="6033083"/>
            <a:ext cx="936104" cy="39055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endParaRPr lang="en-US" altLang="ko-KR" sz="105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50" b="1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마블게임개발</a:t>
            </a:r>
            <a:endParaRPr lang="ko-KR" altLang="en-US" sz="105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7609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953013"/>
              </p:ext>
            </p:extLst>
          </p:nvPr>
        </p:nvGraphicFramePr>
        <p:xfrm>
          <a:off x="926282" y="1711577"/>
          <a:ext cx="10281179" cy="4958643"/>
        </p:xfrm>
        <a:graphic>
          <a:graphicData uri="http://schemas.openxmlformats.org/drawingml/2006/table">
            <a:tbl>
              <a:tblPr/>
              <a:tblGrid>
                <a:gridCol w="10281179">
                  <a:extLst>
                    <a:ext uri="{9D8B030D-6E8A-4147-A177-3AD203B41FA5}">
                      <a16:colId xmlns:a16="http://schemas.microsoft.com/office/drawing/2014/main" val="2227451748"/>
                    </a:ext>
                  </a:extLst>
                </a:gridCol>
              </a:tblGrid>
              <a:tr h="49586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rgbClr val="0099FF"/>
                      </a:solidFill>
                      <a:prstDash val="solid"/>
                    </a:lnL>
                    <a:lnR w="12700" cmpd="sng">
                      <a:solidFill>
                        <a:srgbClr val="0099FF"/>
                      </a:solidFill>
                      <a:prstDash val="solid"/>
                    </a:lnR>
                    <a:lnT w="12700" cmpd="sng">
                      <a:solidFill>
                        <a:srgbClr val="0099FF"/>
                      </a:solidFill>
                      <a:prstDash val="solid"/>
                    </a:lnT>
                    <a:lnB w="12700" cmpd="sng">
                      <a:solidFill>
                        <a:srgbClr val="0099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054882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343472" y="1972804"/>
            <a:ext cx="9375993" cy="4395557"/>
            <a:chOff x="1343472" y="1972804"/>
            <a:chExt cx="9375993" cy="4395557"/>
          </a:xfrm>
        </p:grpSpPr>
        <p:cxnSp>
          <p:nvCxnSpPr>
            <p:cNvPr id="103" name="직선 연결선 102"/>
            <p:cNvCxnSpPr/>
            <p:nvPr/>
          </p:nvCxnSpPr>
          <p:spPr>
            <a:xfrm flipV="1">
              <a:off x="1362902" y="1982347"/>
              <a:ext cx="9356563" cy="649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688289" y="1998384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>
              <a:off x="10719464" y="1988840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>
              <a:off x="3165822" y="1972804"/>
              <a:ext cx="7894" cy="43204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1362902" y="6309320"/>
              <a:ext cx="935656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>
              <a:off x="1343472" y="2363918"/>
              <a:ext cx="937599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1343472" y="1982347"/>
              <a:ext cx="0" cy="432697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928018" y="2061260"/>
              <a:ext cx="566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항   목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464446" y="2057163"/>
              <a:ext cx="8130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         역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323656" y="2043936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금    액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931717" y="2398043"/>
              <a:ext cx="944490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인건비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외주 용역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지급수수료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특허비용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기계 장치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임대보증금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인테리어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마케팅 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기타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합계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887317" y="2355039"/>
              <a:ext cx="2475359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연구개발인력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3500X10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제작 재료비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시험인증비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대관청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허가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보험료 등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무형자산 취득 수수료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장비구입 및 소모품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임대보증금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인테리어 및 집기 일체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 준비금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제비용 및 여비 교통비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8380324" y="2355039"/>
              <a:ext cx="1623595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80,000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9,000</a:t>
              </a:r>
            </a:p>
            <a:p>
              <a:pPr algn="r"/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r"/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270,000</a:t>
              </a:r>
              <a:endPara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06588" y="1722346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1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ko-KR" altLang="en-US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사업별</a:t>
            </a:r>
            <a:r>
              <a:rPr lang="en-US" altLang="ko-KR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추이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7" t="33201" r="4613" b="10101"/>
          <a:stretch/>
        </p:blipFill>
        <p:spPr>
          <a:xfrm>
            <a:off x="934449" y="1711577"/>
            <a:ext cx="10257791" cy="4947013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938744" y="4965660"/>
            <a:ext cx="1866802" cy="216024"/>
          </a:xfrm>
          <a:prstGeom prst="rect">
            <a:avLst/>
          </a:prstGeom>
          <a:solidFill>
            <a:srgbClr val="EAE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공유 오피스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928928" y="5566920"/>
            <a:ext cx="1819300" cy="216024"/>
          </a:xfrm>
          <a:prstGeom prst="rect">
            <a:avLst/>
          </a:prstGeom>
          <a:solidFill>
            <a:srgbClr val="EAE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글라스 게임 개발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134648" y="5260667"/>
            <a:ext cx="1609370" cy="217895"/>
          </a:xfrm>
          <a:prstGeom prst="rect">
            <a:avLst/>
          </a:prstGeom>
          <a:solidFill>
            <a:srgbClr val="E9E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918121" y="5278519"/>
            <a:ext cx="2064045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플랫폼 부대 운영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134648" y="6115778"/>
            <a:ext cx="1609370" cy="217895"/>
          </a:xfrm>
          <a:prstGeom prst="rect">
            <a:avLst/>
          </a:prstGeom>
          <a:solidFill>
            <a:srgbClr val="E9E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077344" y="5834891"/>
            <a:ext cx="1609370" cy="217895"/>
          </a:xfrm>
          <a:prstGeom prst="rect">
            <a:avLst/>
          </a:prstGeom>
          <a:solidFill>
            <a:srgbClr val="E9E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911062" y="5860033"/>
            <a:ext cx="1944217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 계약 플랫폼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909527" y="6156021"/>
            <a:ext cx="1992640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(SDK)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86246" y="4252666"/>
            <a:ext cx="18193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09526" y="1711576"/>
            <a:ext cx="10297935" cy="4957783"/>
          </a:xfrm>
          <a:prstGeom prst="rect">
            <a:avLst/>
          </a:prstGeom>
          <a:noFill/>
          <a:ln w="381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222461" y="4552359"/>
            <a:ext cx="929861" cy="349457"/>
          </a:xfrm>
          <a:prstGeom prst="rect">
            <a:avLst/>
          </a:prstGeom>
          <a:solidFill>
            <a:srgbClr val="C9D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차년도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(2020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928574" y="4552358"/>
            <a:ext cx="929861" cy="349457"/>
          </a:xfrm>
          <a:prstGeom prst="rect">
            <a:avLst/>
          </a:prstGeom>
          <a:solidFill>
            <a:srgbClr val="C9D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차년도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(2021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553028" y="4552358"/>
            <a:ext cx="929861" cy="349457"/>
          </a:xfrm>
          <a:prstGeom prst="rect">
            <a:avLst/>
          </a:prstGeom>
          <a:solidFill>
            <a:srgbClr val="C9D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차년도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(2022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169622" y="4552358"/>
            <a:ext cx="1022722" cy="349457"/>
          </a:xfrm>
          <a:prstGeom prst="rect">
            <a:avLst/>
          </a:prstGeom>
          <a:solidFill>
            <a:srgbClr val="C9D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차년도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(2023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733485" y="4552358"/>
            <a:ext cx="1077380" cy="349457"/>
          </a:xfrm>
          <a:prstGeom prst="rect">
            <a:avLst/>
          </a:prstGeom>
          <a:solidFill>
            <a:srgbClr val="C9D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차년도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(2024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135892" y="4963512"/>
            <a:ext cx="1383255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1,000,000,000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808762" y="4960419"/>
            <a:ext cx="1383255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1,500,000,000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808762" y="5262538"/>
            <a:ext cx="1383255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135,000,000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817678" y="5860033"/>
            <a:ext cx="1383255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1,250,000,000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388014" y="4985051"/>
            <a:ext cx="1445447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2,200,000,000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097671" y="4984591"/>
            <a:ext cx="1445447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3,000,000,000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717829" y="4976713"/>
            <a:ext cx="1445447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3,500,000,000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389128" y="5278805"/>
            <a:ext cx="1445447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300,000,000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105111" y="5267237"/>
            <a:ext cx="1445447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675,000,000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722071" y="5266166"/>
            <a:ext cx="1445447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900,000,000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389337" y="5581275"/>
            <a:ext cx="1445447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400,000,000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105111" y="5584654"/>
            <a:ext cx="1445447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1,000,000,000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097671" y="5845965"/>
            <a:ext cx="1445447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2,500,000,000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096215" y="6124986"/>
            <a:ext cx="1445447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1,500,000,000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399518" y="5855903"/>
            <a:ext cx="1445447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1,750,000,000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399518" y="6138635"/>
            <a:ext cx="1445447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850,000,000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729752" y="5592141"/>
            <a:ext cx="1445447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2,000,000,000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722878" y="5845965"/>
            <a:ext cx="1445447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3,000,000,000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9722877" y="6143437"/>
            <a:ext cx="1445447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2,500,000,000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060551" y="6433177"/>
            <a:ext cx="1445447" cy="216024"/>
          </a:xfrm>
          <a:prstGeom prst="rect">
            <a:avLst/>
          </a:prstGeom>
          <a:solidFill>
            <a:srgbClr val="778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1,000,000,000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733749" y="6439436"/>
            <a:ext cx="1445447" cy="216024"/>
          </a:xfrm>
          <a:prstGeom prst="rect">
            <a:avLst/>
          </a:prstGeom>
          <a:solidFill>
            <a:srgbClr val="778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2,885,000,000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388014" y="6438702"/>
            <a:ext cx="1445447" cy="216024"/>
          </a:xfrm>
          <a:prstGeom prst="rect">
            <a:avLst/>
          </a:prstGeom>
          <a:solidFill>
            <a:srgbClr val="778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5,500,000,000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8096214" y="6438702"/>
            <a:ext cx="1445447" cy="216024"/>
          </a:xfrm>
          <a:prstGeom prst="rect">
            <a:avLst/>
          </a:prstGeom>
          <a:solidFill>
            <a:srgbClr val="778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8,675,000,000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624393" y="6430412"/>
            <a:ext cx="1567848" cy="216024"/>
          </a:xfrm>
          <a:prstGeom prst="rect">
            <a:avLst/>
          </a:prstGeom>
          <a:solidFill>
            <a:srgbClr val="778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11,900,000,000</a:t>
            </a:r>
            <a:endParaRPr lang="ko-KR" altLang="en-US" sz="1400" b="1" dirty="0">
              <a:solidFill>
                <a:schemeClr val="tx2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425681" y="4069268"/>
            <a:ext cx="719201" cy="216024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1,000</a:t>
            </a:r>
            <a:endParaRPr lang="ko-KR" altLang="en-US" sz="140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996065" y="3745516"/>
            <a:ext cx="719201" cy="216024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2,885</a:t>
            </a:r>
            <a:endParaRPr lang="ko-KR" altLang="en-US" sz="140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601558" y="3329072"/>
            <a:ext cx="719201" cy="216024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5,500</a:t>
            </a:r>
            <a:endParaRPr lang="ko-KR" altLang="en-US" sz="140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572249" y="3561133"/>
            <a:ext cx="821975" cy="949116"/>
          </a:xfrm>
          <a:prstGeom prst="rect">
            <a:avLst/>
          </a:prstGeom>
          <a:gradFill flip="none" rotWithShape="1">
            <a:gsLst>
              <a:gs pos="23000">
                <a:srgbClr val="73828F"/>
              </a:gs>
              <a:gs pos="44000">
                <a:schemeClr val="bg2">
                  <a:lumMod val="75000"/>
                </a:schemeClr>
              </a:gs>
              <a:gs pos="53000">
                <a:schemeClr val="bg2">
                  <a:lumMod val="75000"/>
                </a:schemeClr>
              </a:gs>
              <a:gs pos="67000">
                <a:schemeClr val="tx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197452" y="2790072"/>
            <a:ext cx="719201" cy="216024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8,675</a:t>
            </a:r>
            <a:endParaRPr lang="ko-KR" altLang="en-US" sz="140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777552" y="2253101"/>
            <a:ext cx="788108" cy="22797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11,900</a:t>
            </a:r>
            <a:endParaRPr lang="ko-KR" altLang="en-US" sz="140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430262" y="4536847"/>
            <a:ext cx="929861" cy="349457"/>
          </a:xfrm>
          <a:prstGeom prst="rect">
            <a:avLst/>
          </a:prstGeom>
          <a:solidFill>
            <a:srgbClr val="C9D2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 분 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8015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79" y="1260476"/>
            <a:ext cx="11626137" cy="548089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5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사업별 추정 손익 계산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83736" y="1556792"/>
            <a:ext cx="10585176" cy="5112568"/>
          </a:xfrm>
          <a:prstGeom prst="rect">
            <a:avLst/>
          </a:prstGeom>
          <a:noFill/>
          <a:ln w="38100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97816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9" name="부제목 2"/>
          <p:cNvSpPr txBox="1">
            <a:spLocks/>
          </p:cNvSpPr>
          <p:nvPr/>
        </p:nvSpPr>
        <p:spPr>
          <a:xfrm>
            <a:off x="6758955" y="3778330"/>
            <a:ext cx="4677975" cy="2292661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관련 업체들의  매물 검색 정보 한계 노출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서비스 시장 의 혁신을 바라는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정부의 공인 중개 전용 전자 계약 플랫폼의 사업 부진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정보화의 발달로 부동산 정책의 수립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정책의 개선과 확충으로 공감대 형성</a:t>
            </a: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위험 요인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85052" y="2261930"/>
            <a:ext cx="1518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</a:t>
            </a:r>
            <a:endParaRPr lang="ko-KR" altLang="en-US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65015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정책적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55440" y="3862555"/>
            <a:ext cx="4263022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공인중개사 양산으로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경쟁력 심화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성장의 따른 지역 별 물건 별 불안전한 시장 형성과 양극화 심화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저효율의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변화를 위한 채질개선 필요 인식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혼족의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증가로 인한 주거 문화와 다양한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형성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투자의 대상이 주거 아파트에 집중된 부동산 시장의 심한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불균형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141347" y="226193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시장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ko-KR" altLang="en-US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141347" y="2588142"/>
            <a:ext cx="213840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시장의 혁신적 변화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233786" y="2339022"/>
            <a:ext cx="1474886" cy="1474886"/>
            <a:chOff x="4233786" y="2114361"/>
            <a:chExt cx="1474886" cy="1474886"/>
          </a:xfrm>
        </p:grpSpPr>
        <p:sp>
          <p:nvSpPr>
            <p:cNvPr id="39" name="직사각형 38"/>
            <p:cNvSpPr/>
            <p:nvPr/>
          </p:nvSpPr>
          <p:spPr>
            <a:xfrm>
              <a:off x="4233786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3621" y="2231529"/>
              <a:ext cx="1240554" cy="1240552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6423392" y="2339022"/>
            <a:ext cx="1459606" cy="1459606"/>
            <a:chOff x="6483328" y="2114361"/>
            <a:chExt cx="1474886" cy="1474886"/>
          </a:xfrm>
        </p:grpSpPr>
        <p:sp>
          <p:nvSpPr>
            <p:cNvPr id="47" name="직사각형 46"/>
            <p:cNvSpPr/>
            <p:nvPr/>
          </p:nvSpPr>
          <p:spPr>
            <a:xfrm>
              <a:off x="6483328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110" y="2346616"/>
              <a:ext cx="1010376" cy="1010376"/>
            </a:xfrm>
            <a:prstGeom prst="rect">
              <a:avLst/>
            </a:prstGeom>
          </p:spPr>
        </p:pic>
      </p:grpSp>
      <p:sp>
        <p:nvSpPr>
          <p:cNvPr id="18" name="모서리가 둥근 직사각형 17"/>
          <p:cNvSpPr/>
          <p:nvPr/>
        </p:nvSpPr>
        <p:spPr>
          <a:xfrm>
            <a:off x="568084" y="1950866"/>
            <a:ext cx="5397946" cy="447574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94343" y="1950866"/>
            <a:ext cx="5397946" cy="447574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8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2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거래시장 변화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14456" y="2381395"/>
            <a:ext cx="328896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고정적 정책 실현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 Box 8"/>
          <p:cNvSpPr txBox="1">
            <a:spLocks noChangeArrowheads="1"/>
          </p:cNvSpPr>
          <p:nvPr/>
        </p:nvSpPr>
        <p:spPr bwMode="auto">
          <a:xfrm>
            <a:off x="1434537" y="2055183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</a:t>
            </a:r>
            <a:r>
              <a:rPr lang="en-US" altLang="ko-KR" sz="1800" dirty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24</a:t>
            </a:r>
            <a:endParaRPr lang="ko-KR" altLang="ko-KR" sz="1800" dirty="0">
              <a:solidFill>
                <a:srgbClr val="5959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47970" y="2370862"/>
            <a:ext cx="138325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고도화 개발 진행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 Box 8"/>
          <p:cNvSpPr txBox="1">
            <a:spLocks noChangeArrowheads="1"/>
          </p:cNvSpPr>
          <p:nvPr/>
        </p:nvSpPr>
        <p:spPr bwMode="auto">
          <a:xfrm>
            <a:off x="8141347" y="2055183"/>
            <a:ext cx="11230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다방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부제목 2"/>
          <p:cNvSpPr txBox="1">
            <a:spLocks/>
          </p:cNvSpPr>
          <p:nvPr/>
        </p:nvSpPr>
        <p:spPr>
          <a:xfrm>
            <a:off x="714456" y="2875555"/>
            <a:ext cx="3181180" cy="2365304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 중개사용으로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상용화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공인인증서의 사용불편으로 인한 시장 진입 실패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시장에서의 마케팅 부족으로 인한 이용률 저조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r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LH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공사  및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공사 등 공영 주택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활성화 노력 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부제목 2"/>
          <p:cNvSpPr txBox="1">
            <a:spLocks/>
          </p:cNvSpPr>
          <p:nvPr/>
        </p:nvSpPr>
        <p:spPr>
          <a:xfrm>
            <a:off x="8285363" y="2898467"/>
            <a:ext cx="3283245" cy="234239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하반기 전 월세 거래용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어플리케이션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상용화 도전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보안시스템은 지문인식만 가능함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간편인증으로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대체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 또는 토스 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 algn="l">
              <a:lnSpc>
                <a:spcPct val="120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 와의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전자결제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상용화 추진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273" y="2014755"/>
            <a:ext cx="1783913" cy="1260604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49" y="1999083"/>
            <a:ext cx="1312186" cy="1299116"/>
          </a:xfrm>
          <a:prstGeom prst="rect">
            <a:avLst/>
          </a:prstGeom>
        </p:spPr>
      </p:pic>
      <p:sp>
        <p:nvSpPr>
          <p:cNvPr id="74" name="Text Box 8"/>
          <p:cNvSpPr txBox="1">
            <a:spLocks noChangeArrowheads="1"/>
          </p:cNvSpPr>
          <p:nvPr/>
        </p:nvSpPr>
        <p:spPr bwMode="auto">
          <a:xfrm>
            <a:off x="1643208" y="5850235"/>
            <a:ext cx="25688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pPr algn="l"/>
            <a:r>
              <a:rPr lang="ko-KR" altLang="en-US" sz="2400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스타업체 </a:t>
            </a:r>
            <a:r>
              <a:rPr lang="ko-KR" altLang="en-US" sz="2400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의견</a:t>
            </a:r>
            <a:endParaRPr lang="ko-KR" altLang="ko-KR" sz="2400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27848" y="5701326"/>
            <a:ext cx="5397631" cy="748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정형화된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물건만 가능하여 한계 예상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아파트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오피스텔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도시생활주택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defTabSz="742950">
              <a:lnSpc>
                <a:spcPct val="15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개입으로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효율성 저하가 예상되고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고비용에 대한 반감으로 외면 가능성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</a:t>
            </a:r>
            <a:endParaRPr lang="ko-KR" altLang="en-US" sz="1200" u="sng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367808" y="5912268"/>
            <a:ext cx="0" cy="46166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568084" y="1724406"/>
            <a:ext cx="5397946" cy="365546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219344" y="1716696"/>
            <a:ext cx="5397946" cy="365546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68084" y="5547137"/>
            <a:ext cx="11049206" cy="1011237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23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796887" y="2759579"/>
            <a:ext cx="4396086" cy="687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거래의 비용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 기업 이미지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소형주택 거래로 특화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 지역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지점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30291" y="2585172"/>
            <a:ext cx="4746177" cy="10361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직거래지원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보증금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보증 및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등기부확인서비스  특화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742950">
              <a:lnSpc>
                <a:spcPct val="100000"/>
              </a:lnSpc>
              <a:spcBef>
                <a:spcPts val="813"/>
              </a:spcBef>
              <a:buClr>
                <a:prstClr val="black"/>
              </a:buClr>
              <a:defRPr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겟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20-30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세대  위주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공유하우스 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1" y="1382334"/>
            <a:ext cx="2095653" cy="2095653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959" y="1916345"/>
            <a:ext cx="1525876" cy="102763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04382" y="4677206"/>
            <a:ext cx="3275311" cy="1386309"/>
            <a:chOff x="604382" y="4176650"/>
            <a:chExt cx="3275311" cy="1386309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382" y="4176650"/>
              <a:ext cx="1400255" cy="1386309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823" y="4335142"/>
              <a:ext cx="2038212" cy="1069324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420" y="4382168"/>
              <a:ext cx="975273" cy="975273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194007" y="4677206"/>
            <a:ext cx="35237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매물 검색 서비스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이용 서비스 범위 강화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기업가치 상승 중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유니콘을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향한 발 돋음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883492" y="4677206"/>
            <a:ext cx="3397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8,000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중개사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O2O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제휴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분야의 필요 정책 실행 모색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벤처 </a:t>
            </a:r>
            <a:r>
              <a:rPr lang="ko-KR" alt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캐피탈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투자 유치 활발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22994" y="1950866"/>
            <a:ext cx="5243036" cy="214450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233560" y="1960633"/>
            <a:ext cx="5243036" cy="214450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22994" y="4283334"/>
            <a:ext cx="10753602" cy="214450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588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부제목 2"/>
          <p:cNvSpPr txBox="1">
            <a:spLocks/>
          </p:cNvSpPr>
          <p:nvPr/>
        </p:nvSpPr>
        <p:spPr>
          <a:xfrm>
            <a:off x="6602601" y="4149080"/>
            <a:ext cx="4677975" cy="144080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거래 시장이 플랫폼 시장으로 점진적 이동 함에 따라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공인중개사의 반발이 예상되나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통한 합법적 시장 질서 확립이 가능하고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공인중개사를 유도하여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창출 가능함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41347" y="226193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</a:t>
            </a:r>
            <a:r>
              <a:rPr lang="ko-KR" altLang="en-US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반발 예상</a:t>
            </a:r>
            <a:endParaRPr lang="ko-KR" altLang="en-US" b="1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335360" y="307111"/>
            <a:ext cx="518457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Risk Factor Analysis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 업체 분석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1535986" y="2299227"/>
            <a:ext cx="25688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Poppins Medium" panose="02000000000000000000" pitchFamily="2" charset="0"/>
              </a:defRPr>
            </a:lvl1pPr>
          </a:lstStyle>
          <a:p>
            <a:r>
              <a:rPr lang="ko-KR" altLang="en-US" sz="1800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선도 업체 </a:t>
            </a:r>
            <a:r>
              <a:rPr lang="ko-KR" altLang="en-US" sz="1800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의견</a:t>
            </a:r>
            <a:endParaRPr lang="ko-KR" altLang="ko-KR" sz="1800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233786" y="2114361"/>
            <a:ext cx="1474886" cy="147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69" y="2377644"/>
            <a:ext cx="948320" cy="94832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483328" y="2114361"/>
            <a:ext cx="1474886" cy="1474886"/>
            <a:chOff x="6483328" y="2114361"/>
            <a:chExt cx="1474886" cy="1474886"/>
          </a:xfrm>
        </p:grpSpPr>
        <p:sp>
          <p:nvSpPr>
            <p:cNvPr id="50" name="직사각형 49"/>
            <p:cNvSpPr/>
            <p:nvPr/>
          </p:nvSpPr>
          <p:spPr>
            <a:xfrm>
              <a:off x="6483328" y="2114361"/>
              <a:ext cx="1474886" cy="147488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611" y="2377644"/>
              <a:ext cx="948320" cy="948320"/>
            </a:xfrm>
            <a:prstGeom prst="rect">
              <a:avLst/>
            </a:prstGeom>
          </p:spPr>
        </p:pic>
      </p:grpSp>
      <p:sp>
        <p:nvSpPr>
          <p:cNvPr id="62" name="부제목 2"/>
          <p:cNvSpPr txBox="1">
            <a:spLocks/>
          </p:cNvSpPr>
          <p:nvPr/>
        </p:nvSpPr>
        <p:spPr>
          <a:xfrm>
            <a:off x="703920" y="4221088"/>
            <a:ext cx="4888024" cy="1584176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선도 업체 들은 대부분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매물소개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틈새시장 공략 중개거래에 한정됨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r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직방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호갱노노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외부투자로 신 사업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제한적 전자계약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고려 중이나 경쟁 외로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65752" y="1950866"/>
            <a:ext cx="5400278" cy="447574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225970" y="1950866"/>
            <a:ext cx="5400278" cy="4475744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9222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6600056" y="4344667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680176" y="2204864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시장을 선도하는 안정적인 보안체계 확립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AI,AR,VR,3D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활용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 고효율화 시스템으로 진입장벽 타파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 Box 8"/>
          <p:cNvSpPr txBox="1">
            <a:spLocks noChangeArrowheads="1"/>
          </p:cNvSpPr>
          <p:nvPr/>
        </p:nvSpPr>
        <p:spPr bwMode="auto">
          <a:xfrm>
            <a:off x="7532880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 확보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80176" y="3543399"/>
            <a:ext cx="33308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전자계약 플랫폼 프로그램 개발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사업관련 서비스 확충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7532880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 확보 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80176" y="4695527"/>
            <a:ext cx="358808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선도기술 확보 노력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지적 재산권 강화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선제적 시장진입으로 부동산 시장 독점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7532880" y="4278248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5959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기업가치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상승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개요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680176" y="5807005"/>
            <a:ext cx="37444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부동산에 대한 계약을 넘어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사전기획부터 마무리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자산관리 서비스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 서비스 등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솔루션을 전문가와 함께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7532880" y="547410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부동산시장 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선도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600056" y="4331606"/>
            <a:ext cx="895751" cy="895751"/>
            <a:chOff x="6600056" y="4331606"/>
            <a:chExt cx="895751" cy="895751"/>
          </a:xfrm>
        </p:grpSpPr>
        <p:sp>
          <p:nvSpPr>
            <p:cNvPr id="79" name="타원 78"/>
            <p:cNvSpPr/>
            <p:nvPr/>
          </p:nvSpPr>
          <p:spPr>
            <a:xfrm>
              <a:off x="6600056" y="4331606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267" y="4550817"/>
              <a:ext cx="457328" cy="457328"/>
            </a:xfrm>
            <a:prstGeom prst="rect">
              <a:avLst/>
            </a:prstGeom>
          </p:spPr>
        </p:pic>
      </p:grpSp>
      <p:grpSp>
        <p:nvGrpSpPr>
          <p:cNvPr id="33" name="그룹 32"/>
          <p:cNvGrpSpPr/>
          <p:nvPr/>
        </p:nvGrpSpPr>
        <p:grpSpPr>
          <a:xfrm>
            <a:off x="703634" y="2564904"/>
            <a:ext cx="3240360" cy="3240360"/>
            <a:chOff x="265237" y="2171596"/>
            <a:chExt cx="4117154" cy="4117154"/>
          </a:xfrm>
        </p:grpSpPr>
        <p:sp>
          <p:nvSpPr>
            <p:cNvPr id="34" name="타원 33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30" y="3005489"/>
              <a:ext cx="2449368" cy="2449368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57" name="타원 5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102" y="2140064"/>
              <a:ext cx="523658" cy="523658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6600055" y="5520399"/>
            <a:ext cx="895751" cy="895751"/>
            <a:chOff x="6600055" y="5520399"/>
            <a:chExt cx="895751" cy="895751"/>
          </a:xfrm>
        </p:grpSpPr>
        <p:sp>
          <p:nvSpPr>
            <p:cNvPr id="62" name="타원 61"/>
            <p:cNvSpPr/>
            <p:nvPr/>
          </p:nvSpPr>
          <p:spPr>
            <a:xfrm>
              <a:off x="6600055" y="5520399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267" y="5739612"/>
              <a:ext cx="457328" cy="457326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6600054" y="3142811"/>
            <a:ext cx="895751" cy="895751"/>
            <a:chOff x="6600054" y="3142811"/>
            <a:chExt cx="895751" cy="895751"/>
          </a:xfrm>
        </p:grpSpPr>
        <p:sp>
          <p:nvSpPr>
            <p:cNvPr id="59" name="타원 58"/>
            <p:cNvSpPr/>
            <p:nvPr/>
          </p:nvSpPr>
          <p:spPr>
            <a:xfrm>
              <a:off x="6600054" y="3142811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099" y="3328857"/>
              <a:ext cx="523662" cy="523660"/>
            </a:xfrm>
            <a:prstGeom prst="rect">
              <a:avLst/>
            </a:prstGeom>
          </p:spPr>
        </p:pic>
      </p:grpSp>
      <p:sp>
        <p:nvSpPr>
          <p:cNvPr id="36" name="오른쪽 화살표 35"/>
          <p:cNvSpPr/>
          <p:nvPr/>
        </p:nvSpPr>
        <p:spPr>
          <a:xfrm>
            <a:off x="4528470" y="3866011"/>
            <a:ext cx="1288335" cy="638147"/>
          </a:xfrm>
          <a:prstGeom prst="rightArrow">
            <a:avLst>
              <a:gd name="adj1" fmla="val 50000"/>
              <a:gd name="adj2" fmla="val 79852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08250" y="1846423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408250" y="3017766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6408250" y="4227164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408250" y="5420416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4107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703634" y="2564904"/>
            <a:ext cx="3240360" cy="3240360"/>
            <a:chOff x="265237" y="2171596"/>
            <a:chExt cx="4117154" cy="4117154"/>
          </a:xfrm>
        </p:grpSpPr>
        <p:sp>
          <p:nvSpPr>
            <p:cNvPr id="62" name="타원 6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30" y="3005489"/>
              <a:ext cx="2449368" cy="2449368"/>
            </a:xfrm>
            <a:prstGeom prst="rect">
              <a:avLst/>
            </a:prstGeom>
          </p:spPr>
        </p:pic>
      </p:grpSp>
      <p:sp>
        <p:nvSpPr>
          <p:cNvPr id="78" name="타원 77"/>
          <p:cNvSpPr/>
          <p:nvPr/>
        </p:nvSpPr>
        <p:spPr>
          <a:xfrm>
            <a:off x="6600056" y="4344667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77" name="타원 7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102" y="2140064"/>
              <a:ext cx="523658" cy="523658"/>
            </a:xfrm>
            <a:prstGeom prst="rect">
              <a:avLst/>
            </a:prstGeom>
          </p:spPr>
        </p:pic>
      </p:grpSp>
      <p:sp>
        <p:nvSpPr>
          <p:cNvPr id="87" name="타원 86"/>
          <p:cNvSpPr/>
          <p:nvPr/>
        </p:nvSpPr>
        <p:spPr>
          <a:xfrm>
            <a:off x="6600054" y="3142811"/>
            <a:ext cx="895751" cy="895751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600055" y="5520399"/>
            <a:ext cx="895751" cy="895751"/>
            <a:chOff x="6600055" y="5520399"/>
            <a:chExt cx="895751" cy="895751"/>
          </a:xfrm>
        </p:grpSpPr>
        <p:sp>
          <p:nvSpPr>
            <p:cNvPr id="84" name="타원 83"/>
            <p:cNvSpPr/>
            <p:nvPr/>
          </p:nvSpPr>
          <p:spPr>
            <a:xfrm>
              <a:off x="6600055" y="5520399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267" y="5739612"/>
              <a:ext cx="457328" cy="457326"/>
            </a:xfrm>
            <a:prstGeom prst="rect">
              <a:avLst/>
            </a:prstGeom>
          </p:spPr>
        </p:pic>
      </p:grpSp>
      <p:sp>
        <p:nvSpPr>
          <p:cNvPr id="90" name="TextBox 89"/>
          <p:cNvSpPr txBox="1"/>
          <p:nvPr/>
        </p:nvSpPr>
        <p:spPr>
          <a:xfrm>
            <a:off x="7680176" y="22066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정보화를 토대로 한 앞선 보안체계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고효율화를 위한 정보 기술의 진화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AI, AR, VR, 3D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1" name="Text Box 8"/>
          <p:cNvSpPr txBox="1">
            <a:spLocks noChangeArrowheads="1"/>
          </p:cNvSpPr>
          <p:nvPr/>
        </p:nvSpPr>
        <p:spPr bwMode="auto">
          <a:xfrm>
            <a:off x="7532880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680176" y="3430741"/>
            <a:ext cx="3330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저비용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고효율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트랜드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저변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시공간을 이용한 시장진입 수월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 책임으로 사회적 신뢰 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Text Box 8"/>
          <p:cNvSpPr txBox="1">
            <a:spLocks noChangeArrowheads="1"/>
          </p:cNvSpPr>
          <p:nvPr/>
        </p:nvSpPr>
        <p:spPr bwMode="auto">
          <a:xfrm>
            <a:off x="7532880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 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80176" y="4654877"/>
            <a:ext cx="43514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 공인중개사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 사업자를 플랫폼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앱으로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유입함으로써 시장창출 확장가능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마케팅을 활용한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어플활용자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점진적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Text Box 8"/>
          <p:cNvSpPr txBox="1">
            <a:spLocks noChangeArrowheads="1"/>
          </p:cNvSpPr>
          <p:nvPr/>
        </p:nvSpPr>
        <p:spPr bwMode="auto">
          <a:xfrm>
            <a:off x="7532880" y="4278248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인프라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경쟁력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경쟁력 요소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680175" y="5807005"/>
            <a:ext cx="40881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플랫폼을 통하여 축적된 정보를 토대로 한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컨설팅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리서치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리포트 등을 시장으로 확장하여 경쟁력 확보와 브랜드 이미지를 높이는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마케팅으로 활용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7532880" y="5474103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정보 네트워크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경쟁력</a:t>
            </a:r>
            <a:endParaRPr lang="ko-KR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099" y="3328857"/>
            <a:ext cx="523662" cy="52366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600056" y="4331606"/>
            <a:ext cx="895751" cy="895751"/>
            <a:chOff x="6600056" y="4331606"/>
            <a:chExt cx="895751" cy="895751"/>
          </a:xfrm>
        </p:grpSpPr>
        <p:sp>
          <p:nvSpPr>
            <p:cNvPr id="32" name="타원 31"/>
            <p:cNvSpPr/>
            <p:nvPr/>
          </p:nvSpPr>
          <p:spPr>
            <a:xfrm>
              <a:off x="6600056" y="4331606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826" y="4546989"/>
              <a:ext cx="463934" cy="463934"/>
            </a:xfrm>
            <a:prstGeom prst="rect">
              <a:avLst/>
            </a:prstGeom>
          </p:spPr>
        </p:pic>
      </p:grpSp>
      <p:sp>
        <p:nvSpPr>
          <p:cNvPr id="34" name="오른쪽 화살표 33"/>
          <p:cNvSpPr/>
          <p:nvPr/>
        </p:nvSpPr>
        <p:spPr>
          <a:xfrm>
            <a:off x="4528470" y="3866011"/>
            <a:ext cx="1288335" cy="638147"/>
          </a:xfrm>
          <a:prstGeom prst="rightArrow">
            <a:avLst>
              <a:gd name="adj1" fmla="val 50000"/>
              <a:gd name="adj2" fmla="val 79852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408250" y="1846423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08250" y="3017766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408250" y="4227164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6408250" y="5420416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6573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개요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73599" y="3690301"/>
            <a:ext cx="2544286" cy="947322"/>
            <a:chOff x="2805117" y="3641451"/>
            <a:chExt cx="2544286" cy="947322"/>
          </a:xfrm>
        </p:grpSpPr>
        <p:sp>
          <p:nvSpPr>
            <p:cNvPr id="18" name="TextBox 17"/>
            <p:cNvSpPr txBox="1"/>
            <p:nvPr/>
          </p:nvSpPr>
          <p:spPr>
            <a:xfrm>
              <a:off x="2805117" y="3641451"/>
              <a:ext cx="254428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비대면 전자계약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플랫폼 서비스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90994" y="4127108"/>
              <a:ext cx="19094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완벽한 전자계약 플랫폼으로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구현되는 무한책임 서비스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687838" y="5374749"/>
            <a:ext cx="2715808" cy="945396"/>
            <a:chOff x="2685504" y="5367945"/>
            <a:chExt cx="2715808" cy="945396"/>
          </a:xfrm>
        </p:grpSpPr>
        <p:sp>
          <p:nvSpPr>
            <p:cNvPr id="65" name="TextBox 64"/>
            <p:cNvSpPr txBox="1"/>
            <p:nvPr/>
          </p:nvSpPr>
          <p:spPr>
            <a:xfrm>
              <a:off x="2685504" y="5367945"/>
              <a:ext cx="271580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전자계약 플랫폼 부대운영 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777677" y="5851676"/>
              <a:ext cx="2531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관련 서비스를 통한 시너지를 확대하여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사업모델을 완성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456272" y="3701998"/>
            <a:ext cx="3316934" cy="923929"/>
            <a:chOff x="6539228" y="3664844"/>
            <a:chExt cx="3316934" cy="923929"/>
          </a:xfrm>
        </p:grpSpPr>
        <p:sp>
          <p:nvSpPr>
            <p:cNvPr id="64" name="TextBox 63"/>
            <p:cNvSpPr txBox="1"/>
            <p:nvPr/>
          </p:nvSpPr>
          <p:spPr>
            <a:xfrm>
              <a:off x="6539228" y="3664844"/>
              <a:ext cx="331693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전용 </a:t>
              </a:r>
              <a:r>
                <a:rPr lang="ko-KR" altLang="en-US" sz="15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 오피스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 서비스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82860" y="4127108"/>
              <a:ext cx="25314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시장의 한계를 넘어서는 시스템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고비용 </a:t>
              </a:r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저효율을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개선하는 경쟁력 강화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693516" y="5374749"/>
            <a:ext cx="2842445" cy="945396"/>
            <a:chOff x="6776471" y="5367945"/>
            <a:chExt cx="2842445" cy="945396"/>
          </a:xfrm>
        </p:grpSpPr>
        <p:sp>
          <p:nvSpPr>
            <p:cNvPr id="72" name="TextBox 71"/>
            <p:cNvSpPr txBox="1"/>
            <p:nvPr/>
          </p:nvSpPr>
          <p:spPr>
            <a:xfrm>
              <a:off x="7194052" y="5367945"/>
              <a:ext cx="200728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1588 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</a:t>
              </a:r>
              <a:r>
                <a:rPr lang="en-US" altLang="ko-KR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매수 서비스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776471" y="5851676"/>
              <a:ext cx="2842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완벽하고 신속한 의사결정 지원 시스템 구축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시세조회 알림 및 매물 검색 회신 서비스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00B0F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087565" y="3409628"/>
            <a:ext cx="3916355" cy="1508669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156559" y="3404446"/>
            <a:ext cx="3916355" cy="1508669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087565" y="5032577"/>
            <a:ext cx="3916355" cy="1508669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156559" y="5027395"/>
            <a:ext cx="3916355" cy="1508669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7130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80176" y="2206605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기업부설연구소 설립 완료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기업벤처인증 완료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아이템 및 기술의 관한 상업화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7464153" y="1885814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엔젤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펀딩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80176" y="3430741"/>
            <a:ext cx="333083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개발 상용화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오피스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안정화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고도화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7464153" y="3076232"/>
            <a:ext cx="261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클라우드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펀딩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0176" y="4654877"/>
            <a:ext cx="43514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 오피스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전국 확대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점진적 마케팅 시장 확장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 시장 안정화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7464153" y="4278248"/>
            <a:ext cx="31716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벤처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캐피탈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투자 유치</a:t>
            </a:r>
            <a:endParaRPr lang="ko-KR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80176" y="5879013"/>
            <a:ext cx="36004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부동산 시장 선점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 국민 필수 앱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각인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시장의 안정화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7464152" y="5474103"/>
            <a:ext cx="44674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자산 </a:t>
            </a:r>
            <a:r>
              <a:rPr lang="ko-KR" altLang="en-US" b="1" dirty="0" err="1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운용사</a:t>
            </a:r>
            <a:r>
              <a:rPr lang="ko-KR" altLang="en-US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투자 유치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기술 특례 상장</a:t>
            </a:r>
            <a:endParaRPr lang="ko-KR" altLang="ko-KR" b="1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600056" y="4331606"/>
            <a:ext cx="895751" cy="895751"/>
            <a:chOff x="6600056" y="4331606"/>
            <a:chExt cx="895751" cy="895751"/>
          </a:xfrm>
        </p:grpSpPr>
        <p:sp>
          <p:nvSpPr>
            <p:cNvPr id="79" name="타원 78"/>
            <p:cNvSpPr/>
            <p:nvPr/>
          </p:nvSpPr>
          <p:spPr>
            <a:xfrm>
              <a:off x="6600056" y="4331606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4236" y="4545785"/>
              <a:ext cx="467392" cy="467392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6600056" y="3142812"/>
            <a:ext cx="895751" cy="895751"/>
            <a:chOff x="6600056" y="3142812"/>
            <a:chExt cx="895751" cy="895751"/>
          </a:xfrm>
        </p:grpSpPr>
        <p:sp>
          <p:nvSpPr>
            <p:cNvPr id="78" name="타원 77"/>
            <p:cNvSpPr/>
            <p:nvPr/>
          </p:nvSpPr>
          <p:spPr>
            <a:xfrm>
              <a:off x="6600056" y="3142812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9577" y="3292333"/>
              <a:ext cx="596708" cy="596708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6600055" y="5520399"/>
            <a:ext cx="895751" cy="895751"/>
            <a:chOff x="6600055" y="5520399"/>
            <a:chExt cx="895751" cy="895751"/>
          </a:xfrm>
        </p:grpSpPr>
        <p:sp>
          <p:nvSpPr>
            <p:cNvPr id="84" name="타원 83"/>
            <p:cNvSpPr/>
            <p:nvPr/>
          </p:nvSpPr>
          <p:spPr>
            <a:xfrm>
              <a:off x="6600055" y="5520399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6078" y="5736422"/>
              <a:ext cx="463704" cy="463704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6600056" y="1954018"/>
            <a:ext cx="895751" cy="895751"/>
            <a:chOff x="6600056" y="1954018"/>
            <a:chExt cx="895751" cy="895751"/>
          </a:xfrm>
        </p:grpSpPr>
        <p:sp>
          <p:nvSpPr>
            <p:cNvPr id="77" name="타원 76"/>
            <p:cNvSpPr/>
            <p:nvPr/>
          </p:nvSpPr>
          <p:spPr>
            <a:xfrm>
              <a:off x="6600056" y="1954018"/>
              <a:ext cx="895751" cy="895751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852" y="2069814"/>
              <a:ext cx="664159" cy="664159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703634" y="2564904"/>
            <a:ext cx="3240360" cy="3240360"/>
            <a:chOff x="265237" y="2171596"/>
            <a:chExt cx="4117154" cy="4117154"/>
          </a:xfrm>
        </p:grpSpPr>
        <p:sp>
          <p:nvSpPr>
            <p:cNvPr id="32" name="타원 31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30" y="3005489"/>
              <a:ext cx="2449368" cy="2449368"/>
            </a:xfrm>
            <a:prstGeom prst="rect">
              <a:avLst/>
            </a:prstGeom>
          </p:spPr>
        </p:pic>
      </p:grpSp>
      <p:sp>
        <p:nvSpPr>
          <p:cNvPr id="34" name="오른쪽 화살표 33"/>
          <p:cNvSpPr/>
          <p:nvPr/>
        </p:nvSpPr>
        <p:spPr>
          <a:xfrm>
            <a:off x="4528470" y="3866011"/>
            <a:ext cx="1288335" cy="638147"/>
          </a:xfrm>
          <a:prstGeom prst="rightArrow">
            <a:avLst>
              <a:gd name="adj1" fmla="val 50000"/>
              <a:gd name="adj2" fmla="val 79852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08250" y="1846423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408250" y="3017766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408250" y="4227164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408250" y="5420416"/>
            <a:ext cx="5400278" cy="1110343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2483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7" name="제목 1"/>
          <p:cNvSpPr txBox="1">
            <a:spLocks/>
          </p:cNvSpPr>
          <p:nvPr/>
        </p:nvSpPr>
        <p:spPr>
          <a:xfrm>
            <a:off x="335360" y="307111"/>
            <a:ext cx="5843836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Attract Investment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텍스트 개체 틀 4"/>
          <p:cNvSpPr txBox="1">
            <a:spLocks/>
          </p:cNvSpPr>
          <p:nvPr/>
        </p:nvSpPr>
        <p:spPr>
          <a:xfrm>
            <a:off x="335359" y="1034135"/>
            <a:ext cx="2736305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회수 계획</a:t>
            </a:r>
            <a:endParaRPr lang="ko-KR" altLang="en-US" dirty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994414" y="2068700"/>
            <a:ext cx="3633319" cy="1306295"/>
            <a:chOff x="7994414" y="2068700"/>
            <a:chExt cx="3633319" cy="1306295"/>
          </a:xfrm>
        </p:grpSpPr>
        <p:sp>
          <p:nvSpPr>
            <p:cNvPr id="59" name="Text Box 8"/>
            <p:cNvSpPr txBox="1">
              <a:spLocks noChangeArrowheads="1"/>
            </p:cNvSpPr>
            <p:nvPr/>
          </p:nvSpPr>
          <p:spPr bwMode="auto">
            <a:xfrm>
              <a:off x="7994414" y="2068700"/>
              <a:ext cx="30933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클라우드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94414" y="2420888"/>
              <a:ext cx="3633319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법인주식 지분 제공 및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현금 흐름에 의한 분할 변제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이자율 포함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전자계약플랫폼 제한적 사용권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부여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994414" y="3708292"/>
            <a:ext cx="3675188" cy="1008613"/>
            <a:chOff x="8149953" y="3708292"/>
            <a:chExt cx="3675188" cy="1008613"/>
          </a:xfrm>
        </p:grpSpPr>
        <p:sp>
          <p:nvSpPr>
            <p:cNvPr id="61" name="Text Box 8"/>
            <p:cNvSpPr txBox="1">
              <a:spLocks noChangeArrowheads="1"/>
            </p:cNvSpPr>
            <p:nvPr/>
          </p:nvSpPr>
          <p:spPr bwMode="auto">
            <a:xfrm>
              <a:off x="8149953" y="3708292"/>
              <a:ext cx="3093309" cy="369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벤처캐피탈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149953" y="4193685"/>
              <a:ext cx="367518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상환 전환 우선주 발행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의결권 없는 주식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옵션 부여 안전 자산 활용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994414" y="5244782"/>
            <a:ext cx="3695269" cy="987198"/>
            <a:chOff x="8149953" y="5244782"/>
            <a:chExt cx="3695269" cy="987198"/>
          </a:xfrm>
        </p:grpSpPr>
        <p:sp>
          <p:nvSpPr>
            <p:cNvPr id="63" name="Text Box 8"/>
            <p:cNvSpPr txBox="1">
              <a:spLocks noChangeArrowheads="1"/>
            </p:cNvSpPr>
            <p:nvPr/>
          </p:nvSpPr>
          <p:spPr bwMode="auto">
            <a:xfrm>
              <a:off x="8149953" y="5244782"/>
              <a:ext cx="309331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자산운용사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149953" y="5708760"/>
              <a:ext cx="369526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특례 상장을 통한 </a:t>
              </a:r>
              <a:r>
                <a:rPr lang="ko-KR" alt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투자금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출구 전략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재무적 투자로 이익 배당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797034" y="2071680"/>
            <a:ext cx="1007109" cy="1007109"/>
            <a:chOff x="6797034" y="2071680"/>
            <a:chExt cx="1007109" cy="1007109"/>
          </a:xfrm>
        </p:grpSpPr>
        <p:sp>
          <p:nvSpPr>
            <p:cNvPr id="52" name="타원 51"/>
            <p:cNvSpPr/>
            <p:nvPr/>
          </p:nvSpPr>
          <p:spPr>
            <a:xfrm>
              <a:off x="6797034" y="2071680"/>
              <a:ext cx="1007109" cy="1007109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887" y="2297533"/>
              <a:ext cx="555404" cy="555404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797034" y="5291380"/>
            <a:ext cx="1007109" cy="1007109"/>
            <a:chOff x="6797034" y="5291380"/>
            <a:chExt cx="1007109" cy="1007109"/>
          </a:xfrm>
        </p:grpSpPr>
        <p:sp>
          <p:nvSpPr>
            <p:cNvPr id="53" name="타원 52"/>
            <p:cNvSpPr/>
            <p:nvPr/>
          </p:nvSpPr>
          <p:spPr>
            <a:xfrm>
              <a:off x="6797034" y="5291380"/>
              <a:ext cx="1007109" cy="1007109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885" y="5517231"/>
              <a:ext cx="555406" cy="555406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6797034" y="3681530"/>
            <a:ext cx="1007109" cy="1007109"/>
            <a:chOff x="6797034" y="3681530"/>
            <a:chExt cx="1007109" cy="1007109"/>
          </a:xfrm>
        </p:grpSpPr>
        <p:sp>
          <p:nvSpPr>
            <p:cNvPr id="56" name="타원 55"/>
            <p:cNvSpPr/>
            <p:nvPr/>
          </p:nvSpPr>
          <p:spPr>
            <a:xfrm>
              <a:off x="6797034" y="3681530"/>
              <a:ext cx="1007109" cy="1007109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886" y="3907382"/>
              <a:ext cx="555406" cy="555406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703634" y="2564904"/>
            <a:ext cx="3240360" cy="3240360"/>
            <a:chOff x="265237" y="2171596"/>
            <a:chExt cx="4117154" cy="4117154"/>
          </a:xfrm>
        </p:grpSpPr>
        <p:sp>
          <p:nvSpPr>
            <p:cNvPr id="28" name="타원 27"/>
            <p:cNvSpPr/>
            <p:nvPr/>
          </p:nvSpPr>
          <p:spPr>
            <a:xfrm>
              <a:off x="265237" y="2171596"/>
              <a:ext cx="4117154" cy="4117154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130" y="3005489"/>
              <a:ext cx="2449368" cy="2449368"/>
            </a:xfrm>
            <a:prstGeom prst="rect">
              <a:avLst/>
            </a:prstGeom>
          </p:spPr>
        </p:pic>
      </p:grpSp>
      <p:sp>
        <p:nvSpPr>
          <p:cNvPr id="31" name="오른쪽 화살표 30"/>
          <p:cNvSpPr/>
          <p:nvPr/>
        </p:nvSpPr>
        <p:spPr>
          <a:xfrm rot="10800000">
            <a:off x="4528470" y="3866011"/>
            <a:ext cx="1288335" cy="638147"/>
          </a:xfrm>
          <a:prstGeom prst="rightArrow">
            <a:avLst>
              <a:gd name="adj1" fmla="val 50000"/>
              <a:gd name="adj2" fmla="val 79852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408250" y="1928371"/>
            <a:ext cx="5400278" cy="1414514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08250" y="3504031"/>
            <a:ext cx="5400278" cy="1384911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408250" y="5101202"/>
            <a:ext cx="5400278" cy="1381801"/>
          </a:xfrm>
          <a:prstGeom prst="roundRect">
            <a:avLst/>
          </a:prstGeom>
          <a:noFill/>
          <a:ln w="28575"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1369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23412" y="164860"/>
            <a:ext cx="10553735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41923" y="1030297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 Box 8"/>
          <p:cNvSpPr txBox="1">
            <a:spLocks noChangeArrowheads="1"/>
          </p:cNvSpPr>
          <p:nvPr/>
        </p:nvSpPr>
        <p:spPr bwMode="auto">
          <a:xfrm>
            <a:off x="3481876" y="2367004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관계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3481876" y="3981777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미디어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3481876" y="5596550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컨텐츠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>
            <a:off x="897903" y="2605531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897903" y="2605531"/>
            <a:ext cx="0" cy="151879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23491" y="3223832"/>
            <a:ext cx="54985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경험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 flipH="1">
            <a:off x="897903" y="4124330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23412" y="5039608"/>
            <a:ext cx="549858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생각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</a:p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의견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897903" y="4579162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897903" y="4579162"/>
            <a:ext cx="0" cy="151879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>
            <a:off x="897903" y="6097961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>
            <a:off x="6082479" y="2780928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442519" y="2780928"/>
            <a:ext cx="0" cy="316835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6082479" y="5932512"/>
            <a:ext cx="36004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527631" y="4185084"/>
            <a:ext cx="54985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관찰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오른쪽 화살표 62"/>
          <p:cNvSpPr/>
          <p:nvPr/>
        </p:nvSpPr>
        <p:spPr>
          <a:xfrm>
            <a:off x="7181844" y="4040279"/>
            <a:ext cx="1079110" cy="597385"/>
          </a:xfrm>
          <a:prstGeom prst="rightArrow">
            <a:avLst>
              <a:gd name="adj1" fmla="val 45748"/>
              <a:gd name="adj2" fmla="val 9464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Text Box 8"/>
          <p:cNvSpPr txBox="1">
            <a:spLocks noChangeArrowheads="1"/>
          </p:cNvSpPr>
          <p:nvPr/>
        </p:nvSpPr>
        <p:spPr bwMode="auto">
          <a:xfrm>
            <a:off x="9987913" y="2178668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블로그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8906571" y="2004445"/>
            <a:ext cx="825500" cy="825500"/>
            <a:chOff x="8846511" y="1992094"/>
            <a:chExt cx="825500" cy="825500"/>
          </a:xfrm>
        </p:grpSpPr>
        <p:sp>
          <p:nvSpPr>
            <p:cNvPr id="72" name="타원 71"/>
            <p:cNvSpPr/>
            <p:nvPr/>
          </p:nvSpPr>
          <p:spPr>
            <a:xfrm>
              <a:off x="8846511" y="1992094"/>
              <a:ext cx="825500" cy="825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225" y="2201206"/>
              <a:ext cx="408074" cy="407276"/>
            </a:xfrm>
            <a:prstGeom prst="rect">
              <a:avLst/>
            </a:prstGeom>
          </p:spPr>
        </p:pic>
      </p:grpSp>
      <p:sp>
        <p:nvSpPr>
          <p:cNvPr id="79" name="Text Box 8"/>
          <p:cNvSpPr txBox="1">
            <a:spLocks noChangeArrowheads="1"/>
          </p:cNvSpPr>
          <p:nvPr/>
        </p:nvSpPr>
        <p:spPr bwMode="auto">
          <a:xfrm>
            <a:off x="9987913" y="3367462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SNS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8906571" y="3193239"/>
            <a:ext cx="825500" cy="825500"/>
            <a:chOff x="8904312" y="3194294"/>
            <a:chExt cx="825500" cy="825500"/>
          </a:xfrm>
        </p:grpSpPr>
        <p:sp>
          <p:nvSpPr>
            <p:cNvPr id="75" name="타원 74"/>
            <p:cNvSpPr/>
            <p:nvPr/>
          </p:nvSpPr>
          <p:spPr>
            <a:xfrm>
              <a:off x="8904312" y="3194294"/>
              <a:ext cx="825500" cy="825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7743" y="3366159"/>
              <a:ext cx="413358" cy="413358"/>
            </a:xfrm>
            <a:prstGeom prst="rect">
              <a:avLst/>
            </a:prstGeom>
          </p:spPr>
        </p:pic>
      </p:grpSp>
      <p:sp>
        <p:nvSpPr>
          <p:cNvPr id="80" name="Text Box 8"/>
          <p:cNvSpPr txBox="1">
            <a:spLocks noChangeArrowheads="1"/>
          </p:cNvSpPr>
          <p:nvPr/>
        </p:nvSpPr>
        <p:spPr bwMode="auto">
          <a:xfrm>
            <a:off x="10018736" y="4556256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UCC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8906571" y="4382033"/>
            <a:ext cx="825500" cy="825500"/>
            <a:chOff x="8971164" y="4379880"/>
            <a:chExt cx="825500" cy="825500"/>
          </a:xfrm>
        </p:grpSpPr>
        <p:sp>
          <p:nvSpPr>
            <p:cNvPr id="76" name="타원 75"/>
            <p:cNvSpPr/>
            <p:nvPr/>
          </p:nvSpPr>
          <p:spPr>
            <a:xfrm>
              <a:off x="8971164" y="4379880"/>
              <a:ext cx="825500" cy="825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0509" y="4509225"/>
              <a:ext cx="566812" cy="566812"/>
            </a:xfrm>
            <a:prstGeom prst="rect">
              <a:avLst/>
            </a:prstGeom>
          </p:spPr>
        </p:pic>
      </p:grpSp>
      <p:sp>
        <p:nvSpPr>
          <p:cNvPr id="81" name="Text Box 8"/>
          <p:cNvSpPr txBox="1">
            <a:spLocks noChangeArrowheads="1"/>
          </p:cNvSpPr>
          <p:nvPr/>
        </p:nvSpPr>
        <p:spPr bwMode="auto">
          <a:xfrm>
            <a:off x="10006730" y="5745049"/>
            <a:ext cx="1376467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미디어</a:t>
            </a:r>
            <a:endParaRPr lang="en-US" altLang="ko-KR" sz="25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8906571" y="5570826"/>
            <a:ext cx="825500" cy="825500"/>
            <a:chOff x="8857825" y="5587227"/>
            <a:chExt cx="825500" cy="825500"/>
          </a:xfrm>
        </p:grpSpPr>
        <p:sp>
          <p:nvSpPr>
            <p:cNvPr id="77" name="타원 76"/>
            <p:cNvSpPr/>
            <p:nvPr/>
          </p:nvSpPr>
          <p:spPr>
            <a:xfrm>
              <a:off x="8857825" y="5587227"/>
              <a:ext cx="825500" cy="825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2049" y="5761451"/>
              <a:ext cx="477054" cy="477054"/>
            </a:xfrm>
            <a:prstGeom prst="rect">
              <a:avLst/>
            </a:prstGeom>
          </p:spPr>
        </p:pic>
      </p:grpSp>
      <p:sp>
        <p:nvSpPr>
          <p:cNvPr id="95" name="모서리가 둥근 직사각형 94"/>
          <p:cNvSpPr/>
          <p:nvPr/>
        </p:nvSpPr>
        <p:spPr>
          <a:xfrm>
            <a:off x="1648071" y="1846722"/>
            <a:ext cx="4349297" cy="153099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1639578" y="3448115"/>
            <a:ext cx="4349297" cy="153099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1648071" y="5076268"/>
            <a:ext cx="4349297" cy="153099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8700845" y="1839259"/>
            <a:ext cx="3157570" cy="1098401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8700845" y="3048885"/>
            <a:ext cx="3157570" cy="1098401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8711018" y="4220304"/>
            <a:ext cx="3157570" cy="1098401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8711018" y="5402921"/>
            <a:ext cx="3157570" cy="1098401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772016" y="1974003"/>
            <a:ext cx="1263056" cy="12630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68" y="2221255"/>
            <a:ext cx="768553" cy="768553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1731956" y="3588776"/>
            <a:ext cx="1263056" cy="12630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91" y="3851611"/>
            <a:ext cx="737388" cy="737388"/>
          </a:xfrm>
          <a:prstGeom prst="rect">
            <a:avLst/>
          </a:prstGeom>
        </p:spPr>
      </p:pic>
      <p:sp>
        <p:nvSpPr>
          <p:cNvPr id="58" name="타원 57"/>
          <p:cNvSpPr/>
          <p:nvPr/>
        </p:nvSpPr>
        <p:spPr>
          <a:xfrm>
            <a:off x="1751924" y="5203549"/>
            <a:ext cx="1263056" cy="12630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729" y="5463354"/>
            <a:ext cx="743448" cy="74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13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30132" y="1996677"/>
            <a:ext cx="3531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고객에 대한 기본 원칙</a:t>
            </a:r>
            <a:endParaRPr lang="ko-KR" alt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762074" y="2734502"/>
            <a:ext cx="4680520" cy="3689286"/>
          </a:xfrm>
          <a:prstGeom prst="rect">
            <a:avLst/>
          </a:prstGeom>
          <a:solidFill>
            <a:srgbClr val="D9D9D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762074" y="2734502"/>
            <a:ext cx="4680520" cy="74749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856765" y="2852936"/>
            <a:ext cx="11507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HATE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283672" y="3630359"/>
            <a:ext cx="3330830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불안감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의심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경계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복잡성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외면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49406" y="2764050"/>
            <a:ext cx="4680520" cy="3689286"/>
          </a:xfrm>
          <a:prstGeom prst="rect">
            <a:avLst/>
          </a:prstGeom>
          <a:solidFill>
            <a:srgbClr val="D9D9D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52" y="4880661"/>
            <a:ext cx="1336484" cy="1336482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1541494" y="3683164"/>
            <a:ext cx="3330830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안정성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신뢰성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간편성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재미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감성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9406" y="2764050"/>
            <a:ext cx="4680520" cy="74749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33648" y="2852936"/>
            <a:ext cx="952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LIKE</a:t>
            </a:r>
            <a:endParaRPr lang="ko-KR" altLang="en-US" sz="3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46260" y="5217865"/>
            <a:ext cx="1336484" cy="1336482"/>
          </a:xfrm>
          <a:prstGeom prst="rect">
            <a:avLst/>
          </a:prstGeom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323412" y="164860"/>
            <a:ext cx="10553735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41923" y="1030297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180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47517" y="5837442"/>
            <a:ext cx="1567034" cy="396673"/>
            <a:chOff x="3197294" y="5847901"/>
            <a:chExt cx="1567034" cy="396673"/>
          </a:xfrm>
          <a:solidFill>
            <a:srgbClr val="92D050"/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818022" y="3280913"/>
            <a:ext cx="18260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47251" y="3925932"/>
            <a:ext cx="176756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브랜드 인지도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</a:t>
            </a:r>
          </a:p>
        </p:txBody>
      </p:sp>
      <p:grpSp>
        <p:nvGrpSpPr>
          <p:cNvPr id="76" name="그룹 75"/>
          <p:cNvGrpSpPr/>
          <p:nvPr/>
        </p:nvGrpSpPr>
        <p:grpSpPr>
          <a:xfrm>
            <a:off x="6722464" y="5600263"/>
            <a:ext cx="1567034" cy="626941"/>
            <a:chOff x="5355097" y="5610722"/>
            <a:chExt cx="1567034" cy="626941"/>
          </a:xfrm>
          <a:solidFill>
            <a:srgbClr val="92D050"/>
          </a:solidFill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802226" y="3280913"/>
            <a:ext cx="14075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상생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57244" y="3925932"/>
            <a:ext cx="169747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중개사와의 상생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33319" y="6065677"/>
            <a:ext cx="1567034" cy="16843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870517" y="3280913"/>
            <a:ext cx="2092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간편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편리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/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안전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02951" y="3925932"/>
            <a:ext cx="162777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2030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 집중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497412" y="5346707"/>
            <a:ext cx="1567034" cy="867401"/>
            <a:chOff x="7616342" y="5357166"/>
            <a:chExt cx="1567034" cy="867401"/>
          </a:xfrm>
          <a:solidFill>
            <a:srgbClr val="92D050"/>
          </a:solidFill>
        </p:grpSpPr>
        <p:sp>
          <p:nvSpPr>
            <p:cNvPr id="58" name="직사각형 57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9446462" y="3280913"/>
            <a:ext cx="15926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공감 마케팅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76550" y="3925932"/>
            <a:ext cx="160875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사회적 기업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925490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09769" y="1946711"/>
            <a:ext cx="2014135" cy="1039782"/>
            <a:chOff x="909769" y="1946711"/>
            <a:chExt cx="2014135" cy="1039782"/>
          </a:xfrm>
        </p:grpSpPr>
        <p:sp>
          <p:nvSpPr>
            <p:cNvPr id="47" name="직사각형 46"/>
            <p:cNvSpPr/>
            <p:nvPr/>
          </p:nvSpPr>
          <p:spPr>
            <a:xfrm>
              <a:off x="909769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00765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6" name="모서리가 둥근 직사각형 45"/>
          <p:cNvSpPr/>
          <p:nvPr/>
        </p:nvSpPr>
        <p:spPr>
          <a:xfrm>
            <a:off x="3734156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6512735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9284191" y="2466602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723967" y="1946711"/>
            <a:ext cx="2014135" cy="1039782"/>
            <a:chOff x="3723967" y="1946711"/>
            <a:chExt cx="2014135" cy="1039782"/>
          </a:xfrm>
        </p:grpSpPr>
        <p:sp>
          <p:nvSpPr>
            <p:cNvPr id="66" name="직사각형 65"/>
            <p:cNvSpPr/>
            <p:nvPr/>
          </p:nvSpPr>
          <p:spPr>
            <a:xfrm>
              <a:off x="3723967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214963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498914" y="1946711"/>
            <a:ext cx="2014135" cy="1039782"/>
            <a:chOff x="6498914" y="1946711"/>
            <a:chExt cx="2014135" cy="1039782"/>
          </a:xfrm>
        </p:grpSpPr>
        <p:sp>
          <p:nvSpPr>
            <p:cNvPr id="74" name="직사각형 73"/>
            <p:cNvSpPr/>
            <p:nvPr/>
          </p:nvSpPr>
          <p:spPr>
            <a:xfrm>
              <a:off x="6498914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89910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9273862" y="1946711"/>
            <a:ext cx="2014135" cy="1039782"/>
            <a:chOff x="9273862" y="1946711"/>
            <a:chExt cx="2014135" cy="1039782"/>
          </a:xfrm>
        </p:grpSpPr>
        <p:sp>
          <p:nvSpPr>
            <p:cNvPr id="55" name="직사각형 54"/>
            <p:cNvSpPr/>
            <p:nvPr/>
          </p:nvSpPr>
          <p:spPr>
            <a:xfrm>
              <a:off x="9273862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764858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323412" y="164860"/>
            <a:ext cx="10553735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41923" y="1030297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506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3947517" y="5837442"/>
            <a:ext cx="1567034" cy="396673"/>
            <a:chOff x="3197294" y="5847901"/>
            <a:chExt cx="1567034" cy="396673"/>
          </a:xfrm>
          <a:solidFill>
            <a:srgbClr val="92D050"/>
          </a:solidFill>
        </p:grpSpPr>
        <p:sp>
          <p:nvSpPr>
            <p:cNvPr id="69" name="직사각형 68"/>
            <p:cNvSpPr/>
            <p:nvPr/>
          </p:nvSpPr>
          <p:spPr>
            <a:xfrm>
              <a:off x="3197294" y="607613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97294" y="5847901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3818022" y="3207460"/>
            <a:ext cx="18260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고객이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반응하는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컨텐츠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47251" y="4328810"/>
            <a:ext cx="179679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관심도가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높은 정보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연계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6722464" y="5600263"/>
            <a:ext cx="1567034" cy="626941"/>
            <a:chOff x="5355097" y="5610722"/>
            <a:chExt cx="1567034" cy="626941"/>
          </a:xfrm>
          <a:solidFill>
            <a:srgbClr val="92D050"/>
          </a:solidFill>
        </p:grpSpPr>
        <p:sp>
          <p:nvSpPr>
            <p:cNvPr id="77" name="직사각형 76"/>
            <p:cNvSpPr/>
            <p:nvPr/>
          </p:nvSpPr>
          <p:spPr>
            <a:xfrm>
              <a:off x="5355097" y="6069225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355097" y="5839973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5355097" y="561072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6802226" y="3207460"/>
            <a:ext cx="140751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거시적</a:t>
            </a:r>
            <a:endParaRPr lang="en-US" altLang="ko-KR" b="1" dirty="0" smtClean="0">
              <a:solidFill>
                <a:srgbClr val="5A8B2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네트워크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활용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657244" y="4221088"/>
            <a:ext cx="169747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포털 및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공유오피스를 활용한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노출 효과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33319" y="6065677"/>
            <a:ext cx="1567034" cy="16843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870517" y="3345959"/>
            <a:ext cx="2092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명확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하고 </a:t>
            </a: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쉬운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전달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6359" y="4328810"/>
            <a:ext cx="182095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명확한 목표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 설정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단순화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9497412" y="5346707"/>
            <a:ext cx="1567034" cy="867401"/>
            <a:chOff x="7616342" y="5357166"/>
            <a:chExt cx="1567034" cy="867401"/>
          </a:xfrm>
          <a:solidFill>
            <a:srgbClr val="92D050"/>
          </a:solidFill>
        </p:grpSpPr>
        <p:sp>
          <p:nvSpPr>
            <p:cNvPr id="58" name="직사각형 57"/>
            <p:cNvSpPr/>
            <p:nvPr/>
          </p:nvSpPr>
          <p:spPr>
            <a:xfrm>
              <a:off x="7616342" y="6056129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616342" y="5823142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616342" y="5590154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616342" y="5357166"/>
              <a:ext cx="1567034" cy="1684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9446462" y="3207460"/>
            <a:ext cx="159267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 smtClean="0">
                <a:solidFill>
                  <a:srgbClr val="5A8B2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감성적</a:t>
            </a:r>
            <a:endParaRPr lang="en-US" altLang="ko-KR" b="1" dirty="0" smtClean="0">
              <a:solidFill>
                <a:srgbClr val="5A8B25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  <a:p>
            <a:pPr lvl="0" algn="ctr">
              <a:defRPr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커뮤니케이션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476550" y="4221088"/>
            <a:ext cx="160875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거래는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사회의 신뢰성 회복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화두 전제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25490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734156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512735" y="2492897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9284191" y="2466602"/>
            <a:ext cx="1976460" cy="393056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723967" y="1946711"/>
            <a:ext cx="2014135" cy="1039782"/>
            <a:chOff x="3723967" y="1946711"/>
            <a:chExt cx="2014135" cy="1039782"/>
          </a:xfrm>
        </p:grpSpPr>
        <p:sp>
          <p:nvSpPr>
            <p:cNvPr id="66" name="직사각형 65"/>
            <p:cNvSpPr/>
            <p:nvPr/>
          </p:nvSpPr>
          <p:spPr>
            <a:xfrm>
              <a:off x="3723967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214963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498914" y="1946711"/>
            <a:ext cx="2014135" cy="1039782"/>
            <a:chOff x="6498914" y="1946711"/>
            <a:chExt cx="2014135" cy="1039782"/>
          </a:xfrm>
        </p:grpSpPr>
        <p:sp>
          <p:nvSpPr>
            <p:cNvPr id="74" name="직사각형 73"/>
            <p:cNvSpPr/>
            <p:nvPr/>
          </p:nvSpPr>
          <p:spPr>
            <a:xfrm>
              <a:off x="6498914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89910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09769" y="1946711"/>
            <a:ext cx="2014135" cy="1039782"/>
            <a:chOff x="909769" y="1946711"/>
            <a:chExt cx="2014135" cy="1039782"/>
          </a:xfrm>
        </p:grpSpPr>
        <p:sp>
          <p:nvSpPr>
            <p:cNvPr id="47" name="직사각형 46"/>
            <p:cNvSpPr/>
            <p:nvPr/>
          </p:nvSpPr>
          <p:spPr>
            <a:xfrm>
              <a:off x="909769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00765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9273862" y="1946711"/>
            <a:ext cx="2014135" cy="1039782"/>
            <a:chOff x="9273862" y="1946711"/>
            <a:chExt cx="2014135" cy="1039782"/>
          </a:xfrm>
        </p:grpSpPr>
        <p:sp>
          <p:nvSpPr>
            <p:cNvPr id="55" name="직사각형 54"/>
            <p:cNvSpPr/>
            <p:nvPr/>
          </p:nvSpPr>
          <p:spPr>
            <a:xfrm>
              <a:off x="9273862" y="1946711"/>
              <a:ext cx="2014135" cy="10397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764858" y="2156875"/>
              <a:ext cx="10321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Step</a:t>
              </a:r>
              <a:endPara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323412" y="164860"/>
            <a:ext cx="10553735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-341923" y="1030297"/>
            <a:ext cx="2839691" cy="379413"/>
          </a:xfrm>
        </p:spPr>
        <p:txBody>
          <a:bodyPr/>
          <a:lstStyle/>
          <a:p>
            <a:r>
              <a:rPr lang="ko-KR" altLang="en-US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마케팅 기본 계획</a:t>
            </a:r>
            <a:endParaRPr lang="en-US" altLang="ko-KR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86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8" name="텍스트 개체 틀 4"/>
          <p:cNvSpPr txBox="1">
            <a:spLocks/>
          </p:cNvSpPr>
          <p:nvPr/>
        </p:nvSpPr>
        <p:spPr>
          <a:xfrm>
            <a:off x="-96688" y="1052736"/>
            <a:ext cx="226362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확산 마케팅 계획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6" y="1953172"/>
            <a:ext cx="2576024" cy="2576024"/>
          </a:xfrm>
          <a:prstGeom prst="rect">
            <a:avLst/>
          </a:prstGeom>
        </p:spPr>
      </p:pic>
      <p:sp>
        <p:nvSpPr>
          <p:cNvPr id="44" name="육각형 43"/>
          <p:cNvSpPr/>
          <p:nvPr/>
        </p:nvSpPr>
        <p:spPr>
          <a:xfrm rot="5400000">
            <a:off x="258053" y="4698969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40321" y="266134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편리하다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40321" y="3070701"/>
            <a:ext cx="195141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잠실동 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32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평형 전세아파트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찾아줘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9" y="5085184"/>
            <a:ext cx="811314" cy="811314"/>
          </a:xfrm>
          <a:prstGeom prst="rect">
            <a:avLst/>
          </a:prstGeom>
        </p:spPr>
      </p:pic>
      <p:sp>
        <p:nvSpPr>
          <p:cNvPr id="75" name="육각형 74"/>
          <p:cNvSpPr/>
          <p:nvPr/>
        </p:nvSpPr>
        <p:spPr>
          <a:xfrm rot="5400000">
            <a:off x="3089629" y="4674542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육각형 75"/>
          <p:cNvSpPr/>
          <p:nvPr/>
        </p:nvSpPr>
        <p:spPr>
          <a:xfrm rot="5400000">
            <a:off x="6225930" y="4674542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7" name="육각형 76"/>
          <p:cNvSpPr/>
          <p:nvPr/>
        </p:nvSpPr>
        <p:spPr>
          <a:xfrm rot="5400000">
            <a:off x="9083862" y="4715253"/>
            <a:ext cx="1837147" cy="1583744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52" y="1854543"/>
            <a:ext cx="2576024" cy="2576024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781397" y="266134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믿을 수 있네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78139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역삼동 주변 원룸 찾아줘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22" y="1864858"/>
            <a:ext cx="2576024" cy="2576024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6700067" y="266134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볼게 많아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0006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물건 팔아줘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992" y="1854543"/>
            <a:ext cx="2576024" cy="2576024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9652737" y="26613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수수료 없대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652737" y="3163034"/>
            <a:ext cx="195141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1472!</a:t>
            </a:r>
          </a:p>
          <a:p>
            <a:pPr algn="l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물건 시세 좀 알아봐줘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36" y="5002749"/>
            <a:ext cx="927334" cy="9273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838" y="5002749"/>
            <a:ext cx="927330" cy="9273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382" y="5021072"/>
            <a:ext cx="972106" cy="972106"/>
          </a:xfrm>
          <a:prstGeom prst="rect">
            <a:avLst/>
          </a:prstGeom>
        </p:spPr>
      </p:pic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323412" y="164860"/>
            <a:ext cx="10553735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6942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8" name="텍스트 개체 틀 4"/>
          <p:cNvSpPr txBox="1">
            <a:spLocks/>
          </p:cNvSpPr>
          <p:nvPr/>
        </p:nvSpPr>
        <p:spPr>
          <a:xfrm>
            <a:off x="87957" y="1052736"/>
            <a:ext cx="226362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</a:t>
            </a:r>
            <a:r>
              <a:rPr lang="en-US" altLang="ko-KR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NEEDS</a:t>
            </a:r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충족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63352" y="1655889"/>
            <a:ext cx="2232248" cy="2493191"/>
            <a:chOff x="562323" y="2013521"/>
            <a:chExt cx="2397904" cy="2576024"/>
          </a:xfrm>
        </p:grpSpPr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2323" y="2013521"/>
              <a:ext cx="2397904" cy="2576024"/>
            </a:xfrm>
            <a:prstGeom prst="rect">
              <a:avLst/>
            </a:prstGeom>
          </p:spPr>
        </p:pic>
        <p:sp>
          <p:nvSpPr>
            <p:cNvPr id="108" name="TextBox 107"/>
            <p:cNvSpPr txBox="1"/>
            <p:nvPr/>
          </p:nvSpPr>
          <p:spPr>
            <a:xfrm>
              <a:off x="949082" y="2886035"/>
              <a:ext cx="1711051" cy="858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WHY?</a:t>
              </a:r>
              <a:endPara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2639616" y="1844824"/>
            <a:ext cx="9283032" cy="4687500"/>
          </a:xfrm>
          <a:prstGeom prst="roundRect">
            <a:avLst>
              <a:gd name="adj" fmla="val 1581"/>
            </a:avLst>
          </a:prstGeom>
          <a:noFill/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2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Why? </a:t>
            </a:r>
            <a:r>
              <a:rPr lang="ko-KR" altLang="en-US" sz="2200" b="1" dirty="0" err="1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픽스어빌리티㈜의</a:t>
            </a:r>
            <a:r>
              <a:rPr lang="ko-KR" altLang="en-US" sz="22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200" b="1" dirty="0" err="1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원픽</a:t>
            </a:r>
            <a:r>
              <a:rPr lang="en-US" altLang="ko-KR" sz="22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(ONEFIX)</a:t>
            </a:r>
            <a:r>
              <a:rPr lang="ko-KR" altLang="en-US" sz="2200" b="1" dirty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플랫폼을 사용할 수 밖에 없는가</a:t>
            </a:r>
            <a:r>
              <a:rPr lang="en-US" altLang="ko-KR" sz="2200" b="1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algn="ctr"/>
            <a:endParaRPr lang="en-US" altLang="ko-KR" sz="2000" b="1" dirty="0" smtClean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</a:t>
            </a:r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언텍트는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이제 생활이 되어 버렸다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</a:t>
            </a:r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언텍트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시대에도 많은 부동산 거래가 이루어 지고 있고 거래를 하기 위해 어쩔 수 없이 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공인중개사와 매도자 매수자가 만나서 계약서를 작성해야만 하는 현실이다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자사 전자 계약 플랫폼은 코로나가 생기기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전부터 비대면 전자 계약 플랫폼을 준비해 왔으며 간편 인증을 통해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자가 모두 전자 계약을 이룰 수 있도록 플랫폼을 개발해 왔다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플랫폼 사용자들의 편리성을 감안하여 다자간 영상솔루션을 제공하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더욱 안전하게 비대면 거래가 이루어질 수 있도록  여러가지 솔루션을 제공한다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공인중개사와의 협력을 통해 빠르고 안정적인 비대면 전자 계약을 이룰 수 있는 플랫폼에서 누구나 쉽게 매물을 현장감 있게 접하고 모바일이나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3D/VR/AR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시각적 현장감을 느낄 수 있다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실내 인테리어나 가구 배치 등은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앱을 통해 미리 설계 해보는 서비스와 실시간 업데이트되는 매물정보를 인공지능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정확한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제공 받을 수 있는 플랫폼이다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323412" y="164860"/>
            <a:ext cx="10553735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1562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8" name="텍스트 개체 틀 4"/>
          <p:cNvSpPr txBox="1">
            <a:spLocks/>
          </p:cNvSpPr>
          <p:nvPr/>
        </p:nvSpPr>
        <p:spPr>
          <a:xfrm>
            <a:off x="-56059" y="1052736"/>
            <a:ext cx="226362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타사와의 </a:t>
            </a:r>
            <a:r>
              <a:rPr lang="ko-KR" altLang="en-US" dirty="0" err="1" smtClean="0">
                <a:solidFill>
                  <a:srgbClr val="92D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차별점</a:t>
            </a:r>
            <a:endParaRPr lang="ko-KR" altLang="en-US" dirty="0">
              <a:solidFill>
                <a:srgbClr val="92D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366499"/>
              </p:ext>
            </p:extLst>
          </p:nvPr>
        </p:nvGraphicFramePr>
        <p:xfrm>
          <a:off x="191344" y="1772816"/>
          <a:ext cx="11809312" cy="4770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438899974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191602060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50434246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6739707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11862900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76715879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18787384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674527685"/>
                    </a:ext>
                  </a:extLst>
                </a:gridCol>
              </a:tblGrid>
              <a:tr h="29574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 용</a:t>
                      </a: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 픽</a:t>
                      </a: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직 방</a:t>
                      </a: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다 방</a:t>
                      </a: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피터팬</a:t>
                      </a: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호갱</a:t>
                      </a:r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6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노노</a:t>
                      </a: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집 토스</a:t>
                      </a: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58537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공인중개사 전용 오피스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공인중개사 전용으로 공유 오피스 무상 제공</a:t>
                      </a:r>
                      <a:endParaRPr lang="ko-KR" altLang="en-US" sz="11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1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50" b="1" dirty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05194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중개사 업무 전용 시스템 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업무용 룸에</a:t>
                      </a:r>
                      <a:r>
                        <a:rPr lang="ko-KR" altLang="en-US" sz="1000" b="0" baseline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모든 집기 무상지원</a:t>
                      </a:r>
                      <a:endParaRPr lang="ko-KR" altLang="en-US" sz="1000" b="0" dirty="0" smtClean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94520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비대면영상솔루션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비대면 전자 계약 다자간 영상 솔루션 탑재 </a:t>
                      </a:r>
                      <a:r>
                        <a:rPr lang="en-US" altLang="ko-KR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PC 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제공</a:t>
                      </a: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32885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양빙향음성인식 솔루션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음성 지원 솔루션 프로그램 탑재 </a:t>
                      </a:r>
                      <a:r>
                        <a:rPr lang="en-US" altLang="ko-KR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PC 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제공 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53366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비대면전자계약</a:t>
                      </a:r>
                      <a:r>
                        <a:rPr lang="ko-KR" altLang="en-US" sz="10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솔루션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전자 계약</a:t>
                      </a:r>
                      <a:r>
                        <a:rPr lang="en-US" altLang="ko-KR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플랫폼 평생 아이디 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409839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위치기반 중개 솔루션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중개인 자동 연결 솔루션 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50303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비대면 원스톱 서류 발급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관공서 연동 전자 서류 발급 대행 업무 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2326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은행 대출 연계 솔루션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은행 연계 원스톱 대출 시스템 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922366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3D</a:t>
                      </a:r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매물 등록 </a:t>
                      </a:r>
                      <a:r>
                        <a:rPr lang="ko-KR" altLang="en-US" sz="10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빌더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사진 이미지 만으로 </a:t>
                      </a:r>
                      <a:r>
                        <a:rPr lang="en-US" altLang="ko-KR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3D 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매물 등록이 가능한 </a:t>
                      </a:r>
                      <a:r>
                        <a:rPr lang="en-US" altLang="ko-KR" sz="1000" b="0" dirty="0" err="1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Billd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534215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AI</a:t>
                      </a:r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고객응대 콜 서비스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인공지능 응대 솔루션 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26057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AR</a:t>
                      </a:r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실측사이즈 매물 모델링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AR 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실측사이즈 모델링 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92590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매물 정보 전용 앱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매물의 실시간 등록 건 분석 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466429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허위 매물 </a:t>
                      </a:r>
                      <a:r>
                        <a:rPr lang="ko-KR" altLang="en-US" sz="10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필터링</a:t>
                      </a:r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AI 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허위매물 </a:t>
                      </a:r>
                      <a:r>
                        <a:rPr lang="ko-KR" altLang="en-US" sz="1000" b="0" dirty="0" err="1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필터링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655165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1588 </a:t>
                      </a:r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콜 센터 대응 서비스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콜 </a:t>
                      </a:r>
                      <a:r>
                        <a:rPr lang="ko-KR" altLang="en-US" sz="1000" b="0" dirty="0" err="1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센타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운영으로 민원 대응 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39454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단계 보안 인증 서비스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강력한 보안솔루션과 보안 모듈을 탑재하여 간편 인증 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58230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공인중개사 전용 웹사이트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공인중개사만의 운영 웹사이트</a:t>
                      </a:r>
                      <a:r>
                        <a:rPr lang="en-US" altLang="ko-KR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호스팅</a:t>
                      </a:r>
                      <a:r>
                        <a:rPr lang="en-US" altLang="ko-KR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737689"/>
                  </a:ext>
                </a:extLst>
              </a:tr>
              <a:tr h="22361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공인중개사 전용 앱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공인중개사만의 운영 </a:t>
                      </a:r>
                      <a:r>
                        <a:rPr lang="en-US" altLang="ko-KR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APP 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제공</a:t>
                      </a: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64816"/>
                  </a:ext>
                </a:extLst>
              </a:tr>
              <a:tr h="2236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매도자 전용 앱 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매물정보 전용 </a:t>
                      </a:r>
                      <a:r>
                        <a:rPr lang="en-US" altLang="ko-KR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APP</a:t>
                      </a:r>
                      <a:r>
                        <a:rPr lang="ko-KR" altLang="en-US" sz="1000" b="0" dirty="0" smtClean="0">
                          <a:solidFill>
                            <a:srgbClr val="6C6C6C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제공</a:t>
                      </a:r>
                      <a:endParaRPr lang="ko-KR" altLang="en-US" sz="1000" b="0" dirty="0">
                        <a:solidFill>
                          <a:srgbClr val="6C6C6C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0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C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000" b="1" dirty="0" smtClean="0">
                        <a:solidFill>
                          <a:srgbClr val="C0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C3F9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568998"/>
                  </a:ext>
                </a:extLst>
              </a:tr>
            </a:tbl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201755" y="1766124"/>
            <a:ext cx="1717781" cy="2947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23412" y="164860"/>
            <a:ext cx="10553735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Marketing Plan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18175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412776"/>
            <a:ext cx="12192000" cy="18722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 소개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249179" y="2492896"/>
            <a:ext cx="5693640" cy="346613"/>
          </a:xfrm>
        </p:spPr>
        <p:txBody>
          <a:bodyPr>
            <a:norm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어디서나 원하는 곳에서 안전한 부동산 거래를 시작한다</a:t>
            </a:r>
            <a:r>
              <a:rPr lang="en-US" altLang="ko-KR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4077260" y="1772816"/>
            <a:ext cx="403748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Any Time, Any Where</a:t>
            </a:r>
            <a:endParaRPr lang="ko-KR" altLang="en-US" sz="3000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73738" y="3992278"/>
            <a:ext cx="22445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프롭테크</a:t>
            </a: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시대의 </a:t>
            </a:r>
            <a:r>
              <a:rPr lang="ko-KR" altLang="en-US" sz="1500" b="1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시장 선점</a:t>
            </a:r>
            <a:endParaRPr lang="ko-KR" altLang="en-US" sz="1500" b="1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15380" y="1574012"/>
            <a:ext cx="11161240" cy="1545620"/>
          </a:xfrm>
          <a:prstGeom prst="rect">
            <a:avLst/>
          </a:prstGeom>
          <a:noFill/>
          <a:ln>
            <a:solidFill>
              <a:srgbClr val="B486D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FCE3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45910" y="4408506"/>
            <a:ext cx="8900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 서비스가 탑재된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 제공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콜 센터 직원이 병행하여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니즈에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맞는 빅데이터 맞춤형 매물 제공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메신저 플랫폼으로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 영상통화 계약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AR, VR, 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모델링을 제공하여 직접 확인하지 않아도 매물의 상태 점검 후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공유 오피스를 무상으로 입주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3D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빌더를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제공하여 시각적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현장감을 느낄 수 있도록 지원하여 효율성 증가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매매 계약에 필요한 모든 필요 서류들을 제공하여 비대면 전자계약까지 가능하도록 구현 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919536" y="3559589"/>
            <a:ext cx="8352928" cy="2665066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1034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직사각형 17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360" y="307111"/>
            <a:ext cx="4613148" cy="91673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35360" y="1034135"/>
            <a:ext cx="2859121" cy="379413"/>
          </a:xfrm>
        </p:spPr>
        <p:txBody>
          <a:bodyPr/>
          <a:lstStyle/>
          <a:p>
            <a:pPr algn="l"/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 계약 플랫폼 서비스 </a:t>
            </a:r>
            <a:endParaRPr lang="en-US" altLang="ko-KR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52182" y="2730616"/>
            <a:ext cx="26107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 신청에서 매수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완료까지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완벽한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보안 시스템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 Box 8"/>
          <p:cNvSpPr txBox="1">
            <a:spLocks noChangeArrowheads="1"/>
          </p:cNvSpPr>
          <p:nvPr/>
        </p:nvSpPr>
        <p:spPr bwMode="auto">
          <a:xfrm>
            <a:off x="499237" y="232968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보안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시스템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026673" y="2638282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서류 열람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확정 일자 등기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 Box 8"/>
          <p:cNvSpPr txBox="1">
            <a:spLocks noChangeArrowheads="1"/>
          </p:cNvSpPr>
          <p:nvPr/>
        </p:nvSpPr>
        <p:spPr bwMode="auto">
          <a:xfrm>
            <a:off x="9026674" y="2267050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원 터치 서류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제공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41114" y="5623011"/>
            <a:ext cx="273714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공인중개사를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거래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수수료 율을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조정하고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솔루션을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활용한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방식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 Box 8"/>
          <p:cNvSpPr txBox="1">
            <a:spLocks noChangeArrowheads="1"/>
          </p:cNvSpPr>
          <p:nvPr/>
        </p:nvSpPr>
        <p:spPr bwMode="auto">
          <a:xfrm>
            <a:off x="9141114" y="5179191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거래 수수료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개선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1338" y="5720891"/>
            <a:ext cx="27248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현장에 가지 않아도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VR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상에서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안내도우미로부터 매물의 대한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r">
              <a:lnSpc>
                <a:spcPct val="100000"/>
              </a:lnSpc>
            </a:pP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상세정보와 안내가 가능하도록 구현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Text Box 8"/>
          <p:cNvSpPr txBox="1">
            <a:spLocks noChangeArrowheads="1"/>
          </p:cNvSpPr>
          <p:nvPr/>
        </p:nvSpPr>
        <p:spPr bwMode="auto">
          <a:xfrm>
            <a:off x="515408" y="527795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매물안내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시스템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262020" y="2309864"/>
            <a:ext cx="4167109" cy="4187343"/>
            <a:chOff x="4262020" y="2309864"/>
            <a:chExt cx="4167109" cy="4187343"/>
          </a:xfrm>
        </p:grpSpPr>
        <p:grpSp>
          <p:nvGrpSpPr>
            <p:cNvPr id="8" name="그룹 7"/>
            <p:cNvGrpSpPr/>
            <p:nvPr/>
          </p:nvGrpSpPr>
          <p:grpSpPr>
            <a:xfrm>
              <a:off x="4262020" y="2309864"/>
              <a:ext cx="4167109" cy="4187343"/>
              <a:chOff x="4262020" y="2309864"/>
              <a:chExt cx="4167109" cy="4187343"/>
            </a:xfrm>
          </p:grpSpPr>
          <p:sp>
            <p:nvSpPr>
              <p:cNvPr id="155" name="도넛 154"/>
              <p:cNvSpPr/>
              <p:nvPr/>
            </p:nvSpPr>
            <p:spPr>
              <a:xfrm>
                <a:off x="4262020" y="2309864"/>
                <a:ext cx="3509512" cy="3509511"/>
              </a:xfrm>
              <a:prstGeom prst="donut">
                <a:avLst>
                  <a:gd name="adj" fmla="val 11445"/>
                </a:avLst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 rot="2524137">
                <a:off x="6740948" y="5450559"/>
                <a:ext cx="1653252" cy="377443"/>
              </a:xfrm>
              <a:prstGeom prst="rect">
                <a:avLst/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0" name="타원 159"/>
              <p:cNvSpPr/>
              <p:nvPr/>
            </p:nvSpPr>
            <p:spPr>
              <a:xfrm>
                <a:off x="7495951" y="5564029"/>
                <a:ext cx="933178" cy="933178"/>
              </a:xfrm>
              <a:prstGeom prst="ellipse">
                <a:avLst/>
              </a:prstGeom>
              <a:solidFill>
                <a:srgbClr val="009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5916" y="5815564"/>
              <a:ext cx="521484" cy="5214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3773771" y="1872961"/>
            <a:ext cx="4617617" cy="4588068"/>
            <a:chOff x="3773771" y="1872961"/>
            <a:chExt cx="4617617" cy="4588068"/>
          </a:xfrm>
        </p:grpSpPr>
        <p:grpSp>
          <p:nvGrpSpPr>
            <p:cNvPr id="13" name="그룹 12"/>
            <p:cNvGrpSpPr/>
            <p:nvPr/>
          </p:nvGrpSpPr>
          <p:grpSpPr>
            <a:xfrm>
              <a:off x="6546862" y="1872961"/>
              <a:ext cx="1844526" cy="1033348"/>
              <a:chOff x="6546862" y="1872961"/>
              <a:chExt cx="1844526" cy="1033348"/>
            </a:xfrm>
          </p:grpSpPr>
          <p:sp>
            <p:nvSpPr>
              <p:cNvPr id="156" name="직사각형 155"/>
              <p:cNvSpPr/>
              <p:nvPr/>
            </p:nvSpPr>
            <p:spPr>
              <a:xfrm rot="18960557">
                <a:off x="6546862" y="2538564"/>
                <a:ext cx="1844526" cy="367745"/>
              </a:xfrm>
              <a:prstGeom prst="rect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9" name="타원 158"/>
              <p:cNvSpPr/>
              <p:nvPr/>
            </p:nvSpPr>
            <p:spPr>
              <a:xfrm>
                <a:off x="7393184" y="1872961"/>
                <a:ext cx="933178" cy="933178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2792" y="2033336"/>
                <a:ext cx="433287" cy="524758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3773771" y="2853395"/>
              <a:ext cx="3454231" cy="3607634"/>
              <a:chOff x="3773771" y="2853395"/>
              <a:chExt cx="3454231" cy="3607634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3773771" y="2853395"/>
                <a:ext cx="3454231" cy="3607634"/>
                <a:chOff x="3773771" y="2853395"/>
                <a:chExt cx="3454231" cy="3607634"/>
              </a:xfrm>
            </p:grpSpPr>
            <p:sp>
              <p:nvSpPr>
                <p:cNvPr id="154" name="도넛 153"/>
                <p:cNvSpPr/>
                <p:nvPr/>
              </p:nvSpPr>
              <p:spPr>
                <a:xfrm>
                  <a:off x="4805550" y="2853395"/>
                  <a:ext cx="2422452" cy="2422449"/>
                </a:xfrm>
                <a:prstGeom prst="donut">
                  <a:avLst>
                    <a:gd name="adj" fmla="val 15603"/>
                  </a:avLst>
                </a:prstGeom>
                <a:solidFill>
                  <a:srgbClr val="2ABD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4" name="그룹 3"/>
                <p:cNvGrpSpPr/>
                <p:nvPr/>
              </p:nvGrpSpPr>
              <p:grpSpPr>
                <a:xfrm>
                  <a:off x="3773771" y="5261840"/>
                  <a:ext cx="1913728" cy="1199189"/>
                  <a:chOff x="3773771" y="5261840"/>
                  <a:chExt cx="1913728" cy="1199189"/>
                </a:xfrm>
              </p:grpSpPr>
              <p:sp>
                <p:nvSpPr>
                  <p:cNvPr id="163" name="직사각형 162"/>
                  <p:cNvSpPr/>
                  <p:nvPr/>
                </p:nvSpPr>
                <p:spPr>
                  <a:xfrm rot="8139279">
                    <a:off x="3893848" y="5261840"/>
                    <a:ext cx="1793651" cy="377443"/>
                  </a:xfrm>
                  <a:prstGeom prst="rect">
                    <a:avLst/>
                  </a:prstGeom>
                  <a:solidFill>
                    <a:srgbClr val="2ABDF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64" name="타원 163"/>
                  <p:cNvSpPr/>
                  <p:nvPr/>
                </p:nvSpPr>
                <p:spPr>
                  <a:xfrm>
                    <a:off x="3773771" y="5527851"/>
                    <a:ext cx="933178" cy="933178"/>
                  </a:xfrm>
                  <a:prstGeom prst="ellipse">
                    <a:avLst/>
                  </a:prstGeom>
                  <a:solidFill>
                    <a:srgbClr val="2ABDF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grpSp>
            <p:nvGrpSpPr>
              <p:cNvPr id="71" name="그룹 70"/>
              <p:cNvGrpSpPr/>
              <p:nvPr/>
            </p:nvGrpSpPr>
            <p:grpSpPr>
              <a:xfrm>
                <a:off x="3972957" y="5786586"/>
                <a:ext cx="525005" cy="435771"/>
                <a:chOff x="7820514" y="5720972"/>
                <a:chExt cx="613544" cy="509261"/>
              </a:xfrm>
              <a:solidFill>
                <a:schemeClr val="bg1"/>
              </a:solidFill>
            </p:grpSpPr>
            <p:sp>
              <p:nvSpPr>
                <p:cNvPr id="72" name="Oval 452"/>
                <p:cNvSpPr>
                  <a:spLocks noChangeArrowheads="1"/>
                </p:cNvSpPr>
                <p:nvPr/>
              </p:nvSpPr>
              <p:spPr bwMode="auto">
                <a:xfrm>
                  <a:off x="8004779" y="5934598"/>
                  <a:ext cx="64797" cy="64797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3" name="Oval 453"/>
                <p:cNvSpPr>
                  <a:spLocks noChangeArrowheads="1"/>
                </p:cNvSpPr>
                <p:nvPr/>
              </p:nvSpPr>
              <p:spPr bwMode="auto">
                <a:xfrm>
                  <a:off x="8198157" y="5934598"/>
                  <a:ext cx="65809" cy="64797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4" name="Freeform 454"/>
                <p:cNvSpPr>
                  <a:spLocks/>
                </p:cNvSpPr>
                <p:nvPr/>
              </p:nvSpPr>
              <p:spPr bwMode="auto">
                <a:xfrm>
                  <a:off x="8118174" y="5907262"/>
                  <a:ext cx="20249" cy="124531"/>
                </a:xfrm>
                <a:custGeom>
                  <a:avLst/>
                  <a:gdLst>
                    <a:gd name="T0" fmla="*/ 14 w 28"/>
                    <a:gd name="T1" fmla="*/ 175 h 175"/>
                    <a:gd name="T2" fmla="*/ 0 w 28"/>
                    <a:gd name="T3" fmla="*/ 161 h 175"/>
                    <a:gd name="T4" fmla="*/ 0 w 28"/>
                    <a:gd name="T5" fmla="*/ 14 h 175"/>
                    <a:gd name="T6" fmla="*/ 14 w 28"/>
                    <a:gd name="T7" fmla="*/ 0 h 175"/>
                    <a:gd name="T8" fmla="*/ 28 w 28"/>
                    <a:gd name="T9" fmla="*/ 14 h 175"/>
                    <a:gd name="T10" fmla="*/ 28 w 28"/>
                    <a:gd name="T11" fmla="*/ 161 h 175"/>
                    <a:gd name="T12" fmla="*/ 14 w 28"/>
                    <a:gd name="T13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175">
                      <a:moveTo>
                        <a:pt x="14" y="175"/>
                      </a:moveTo>
                      <a:cubicBezTo>
                        <a:pt x="6" y="175"/>
                        <a:pt x="0" y="168"/>
                        <a:pt x="0" y="161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7"/>
                        <a:pt x="6" y="0"/>
                        <a:pt x="14" y="0"/>
                      </a:cubicBezTo>
                      <a:cubicBezTo>
                        <a:pt x="22" y="0"/>
                        <a:pt x="28" y="7"/>
                        <a:pt x="28" y="14"/>
                      </a:cubicBezTo>
                      <a:cubicBezTo>
                        <a:pt x="28" y="161"/>
                        <a:pt x="28" y="161"/>
                        <a:pt x="28" y="161"/>
                      </a:cubicBezTo>
                      <a:cubicBezTo>
                        <a:pt x="28" y="168"/>
                        <a:pt x="22" y="175"/>
                        <a:pt x="14" y="17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Freeform 455"/>
                <p:cNvSpPr>
                  <a:spLocks/>
                </p:cNvSpPr>
                <p:nvPr/>
              </p:nvSpPr>
              <p:spPr bwMode="auto">
                <a:xfrm>
                  <a:off x="7931883" y="6073304"/>
                  <a:ext cx="200465" cy="132630"/>
                </a:xfrm>
                <a:custGeom>
                  <a:avLst/>
                  <a:gdLst>
                    <a:gd name="T0" fmla="*/ 268 w 282"/>
                    <a:gd name="T1" fmla="*/ 187 h 187"/>
                    <a:gd name="T2" fmla="*/ 14 w 282"/>
                    <a:gd name="T3" fmla="*/ 187 h 187"/>
                    <a:gd name="T4" fmla="*/ 0 w 282"/>
                    <a:gd name="T5" fmla="*/ 173 h 187"/>
                    <a:gd name="T6" fmla="*/ 0 w 282"/>
                    <a:gd name="T7" fmla="*/ 14 h 187"/>
                    <a:gd name="T8" fmla="*/ 14 w 282"/>
                    <a:gd name="T9" fmla="*/ 0 h 187"/>
                    <a:gd name="T10" fmla="*/ 28 w 282"/>
                    <a:gd name="T11" fmla="*/ 14 h 187"/>
                    <a:gd name="T12" fmla="*/ 28 w 282"/>
                    <a:gd name="T13" fmla="*/ 159 h 187"/>
                    <a:gd name="T14" fmla="*/ 268 w 282"/>
                    <a:gd name="T15" fmla="*/ 159 h 187"/>
                    <a:gd name="T16" fmla="*/ 282 w 282"/>
                    <a:gd name="T17" fmla="*/ 173 h 187"/>
                    <a:gd name="T18" fmla="*/ 268 w 282"/>
                    <a:gd name="T19" fmla="*/ 187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2" h="187">
                      <a:moveTo>
                        <a:pt x="268" y="187"/>
                      </a:moveTo>
                      <a:cubicBezTo>
                        <a:pt x="14" y="187"/>
                        <a:pt x="14" y="187"/>
                        <a:pt x="14" y="187"/>
                      </a:cubicBezTo>
                      <a:cubicBezTo>
                        <a:pt x="6" y="187"/>
                        <a:pt x="0" y="181"/>
                        <a:pt x="0" y="173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22" y="0"/>
                        <a:pt x="28" y="6"/>
                        <a:pt x="28" y="14"/>
                      </a:cubicBezTo>
                      <a:cubicBezTo>
                        <a:pt x="28" y="159"/>
                        <a:pt x="28" y="159"/>
                        <a:pt x="28" y="159"/>
                      </a:cubicBezTo>
                      <a:cubicBezTo>
                        <a:pt x="268" y="159"/>
                        <a:pt x="268" y="159"/>
                        <a:pt x="268" y="159"/>
                      </a:cubicBezTo>
                      <a:cubicBezTo>
                        <a:pt x="276" y="159"/>
                        <a:pt x="282" y="165"/>
                        <a:pt x="282" y="173"/>
                      </a:cubicBezTo>
                      <a:cubicBezTo>
                        <a:pt x="282" y="181"/>
                        <a:pt x="276" y="187"/>
                        <a:pt x="268" y="18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6" name="Freeform 456"/>
                <p:cNvSpPr>
                  <a:spLocks/>
                </p:cNvSpPr>
                <p:nvPr/>
              </p:nvSpPr>
              <p:spPr bwMode="auto">
                <a:xfrm>
                  <a:off x="8077676" y="6167461"/>
                  <a:ext cx="103270" cy="62772"/>
                </a:xfrm>
                <a:custGeom>
                  <a:avLst/>
                  <a:gdLst>
                    <a:gd name="T0" fmla="*/ 145 w 145"/>
                    <a:gd name="T1" fmla="*/ 44 h 88"/>
                    <a:gd name="T2" fmla="*/ 104 w 145"/>
                    <a:gd name="T3" fmla="*/ 88 h 88"/>
                    <a:gd name="T4" fmla="*/ 41 w 145"/>
                    <a:gd name="T5" fmla="*/ 88 h 88"/>
                    <a:gd name="T6" fmla="*/ 0 w 145"/>
                    <a:gd name="T7" fmla="*/ 44 h 88"/>
                    <a:gd name="T8" fmla="*/ 0 w 145"/>
                    <a:gd name="T9" fmla="*/ 44 h 88"/>
                    <a:gd name="T10" fmla="*/ 41 w 145"/>
                    <a:gd name="T11" fmla="*/ 0 h 88"/>
                    <a:gd name="T12" fmla="*/ 104 w 145"/>
                    <a:gd name="T13" fmla="*/ 0 h 88"/>
                    <a:gd name="T14" fmla="*/ 145 w 145"/>
                    <a:gd name="T15" fmla="*/ 4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5" h="88">
                      <a:moveTo>
                        <a:pt x="145" y="44"/>
                      </a:moveTo>
                      <a:cubicBezTo>
                        <a:pt x="145" y="69"/>
                        <a:pt x="127" y="88"/>
                        <a:pt x="104" y="88"/>
                      </a:cubicBezTo>
                      <a:cubicBezTo>
                        <a:pt x="41" y="88"/>
                        <a:pt x="41" y="88"/>
                        <a:pt x="41" y="88"/>
                      </a:cubicBezTo>
                      <a:cubicBezTo>
                        <a:pt x="18" y="88"/>
                        <a:pt x="0" y="69"/>
                        <a:pt x="0" y="44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20"/>
                        <a:pt x="18" y="0"/>
                        <a:pt x="41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127" y="0"/>
                        <a:pt x="145" y="20"/>
                        <a:pt x="145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7" name="Freeform 466"/>
                <p:cNvSpPr>
                  <a:spLocks noEditPoints="1"/>
                </p:cNvSpPr>
                <p:nvPr/>
              </p:nvSpPr>
              <p:spPr bwMode="auto">
                <a:xfrm>
                  <a:off x="7820514" y="5847528"/>
                  <a:ext cx="130606" cy="242988"/>
                </a:xfrm>
                <a:custGeom>
                  <a:avLst/>
                  <a:gdLst>
                    <a:gd name="T0" fmla="*/ 170 w 184"/>
                    <a:gd name="T1" fmla="*/ 340 h 340"/>
                    <a:gd name="T2" fmla="*/ 118 w 184"/>
                    <a:gd name="T3" fmla="*/ 340 h 340"/>
                    <a:gd name="T4" fmla="*/ 0 w 184"/>
                    <a:gd name="T5" fmla="*/ 222 h 340"/>
                    <a:gd name="T6" fmla="*/ 0 w 184"/>
                    <a:gd name="T7" fmla="*/ 118 h 340"/>
                    <a:gd name="T8" fmla="*/ 118 w 184"/>
                    <a:gd name="T9" fmla="*/ 0 h 340"/>
                    <a:gd name="T10" fmla="*/ 170 w 184"/>
                    <a:gd name="T11" fmla="*/ 0 h 340"/>
                    <a:gd name="T12" fmla="*/ 184 w 184"/>
                    <a:gd name="T13" fmla="*/ 14 h 340"/>
                    <a:gd name="T14" fmla="*/ 184 w 184"/>
                    <a:gd name="T15" fmla="*/ 326 h 340"/>
                    <a:gd name="T16" fmla="*/ 170 w 184"/>
                    <a:gd name="T17" fmla="*/ 340 h 340"/>
                    <a:gd name="T18" fmla="*/ 118 w 184"/>
                    <a:gd name="T19" fmla="*/ 28 h 340"/>
                    <a:gd name="T20" fmla="*/ 28 w 184"/>
                    <a:gd name="T21" fmla="*/ 118 h 340"/>
                    <a:gd name="T22" fmla="*/ 28 w 184"/>
                    <a:gd name="T23" fmla="*/ 222 h 340"/>
                    <a:gd name="T24" fmla="*/ 118 w 184"/>
                    <a:gd name="T25" fmla="*/ 312 h 340"/>
                    <a:gd name="T26" fmla="*/ 156 w 184"/>
                    <a:gd name="T27" fmla="*/ 312 h 340"/>
                    <a:gd name="T28" fmla="*/ 156 w 184"/>
                    <a:gd name="T29" fmla="*/ 28 h 340"/>
                    <a:gd name="T30" fmla="*/ 118 w 184"/>
                    <a:gd name="T31" fmla="*/ 28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84" h="340">
                      <a:moveTo>
                        <a:pt x="170" y="340"/>
                      </a:moveTo>
                      <a:cubicBezTo>
                        <a:pt x="118" y="340"/>
                        <a:pt x="118" y="340"/>
                        <a:pt x="118" y="340"/>
                      </a:cubicBezTo>
                      <a:cubicBezTo>
                        <a:pt x="52" y="340"/>
                        <a:pt x="0" y="288"/>
                        <a:pt x="0" y="222"/>
                      </a:cubicBezTo>
                      <a:cubicBezTo>
                        <a:pt x="0" y="118"/>
                        <a:pt x="0" y="118"/>
                        <a:pt x="0" y="118"/>
                      </a:cubicBezTo>
                      <a:cubicBezTo>
                        <a:pt x="0" y="53"/>
                        <a:pt x="53" y="0"/>
                        <a:pt x="118" y="0"/>
                      </a:cubicBezTo>
                      <a:cubicBezTo>
                        <a:pt x="170" y="0"/>
                        <a:pt x="170" y="0"/>
                        <a:pt x="170" y="0"/>
                      </a:cubicBezTo>
                      <a:cubicBezTo>
                        <a:pt x="178" y="0"/>
                        <a:pt x="184" y="6"/>
                        <a:pt x="184" y="14"/>
                      </a:cubicBezTo>
                      <a:cubicBezTo>
                        <a:pt x="184" y="326"/>
                        <a:pt x="184" y="326"/>
                        <a:pt x="184" y="326"/>
                      </a:cubicBezTo>
                      <a:cubicBezTo>
                        <a:pt x="184" y="334"/>
                        <a:pt x="178" y="340"/>
                        <a:pt x="170" y="340"/>
                      </a:cubicBezTo>
                      <a:close/>
                      <a:moveTo>
                        <a:pt x="118" y="28"/>
                      </a:moveTo>
                      <a:cubicBezTo>
                        <a:pt x="68" y="28"/>
                        <a:pt x="28" y="68"/>
                        <a:pt x="28" y="118"/>
                      </a:cubicBezTo>
                      <a:cubicBezTo>
                        <a:pt x="28" y="222"/>
                        <a:pt x="28" y="222"/>
                        <a:pt x="28" y="222"/>
                      </a:cubicBezTo>
                      <a:cubicBezTo>
                        <a:pt x="28" y="272"/>
                        <a:pt x="68" y="312"/>
                        <a:pt x="118" y="312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cubicBezTo>
                        <a:pt x="156" y="28"/>
                        <a:pt x="156" y="28"/>
                        <a:pt x="156" y="28"/>
                      </a:cubicBezTo>
                      <a:lnTo>
                        <a:pt x="118" y="28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8" name="Freeform 467"/>
                <p:cNvSpPr>
                  <a:spLocks noEditPoints="1"/>
                </p:cNvSpPr>
                <p:nvPr/>
              </p:nvSpPr>
              <p:spPr bwMode="auto">
                <a:xfrm>
                  <a:off x="8303452" y="5847528"/>
                  <a:ext cx="130606" cy="242988"/>
                </a:xfrm>
                <a:custGeom>
                  <a:avLst/>
                  <a:gdLst>
                    <a:gd name="T0" fmla="*/ 66 w 184"/>
                    <a:gd name="T1" fmla="*/ 340 h 340"/>
                    <a:gd name="T2" fmla="*/ 14 w 184"/>
                    <a:gd name="T3" fmla="*/ 340 h 340"/>
                    <a:gd name="T4" fmla="*/ 0 w 184"/>
                    <a:gd name="T5" fmla="*/ 326 h 340"/>
                    <a:gd name="T6" fmla="*/ 0 w 184"/>
                    <a:gd name="T7" fmla="*/ 14 h 340"/>
                    <a:gd name="T8" fmla="*/ 14 w 184"/>
                    <a:gd name="T9" fmla="*/ 0 h 340"/>
                    <a:gd name="T10" fmla="*/ 66 w 184"/>
                    <a:gd name="T11" fmla="*/ 0 h 340"/>
                    <a:gd name="T12" fmla="*/ 184 w 184"/>
                    <a:gd name="T13" fmla="*/ 118 h 340"/>
                    <a:gd name="T14" fmla="*/ 184 w 184"/>
                    <a:gd name="T15" fmla="*/ 222 h 340"/>
                    <a:gd name="T16" fmla="*/ 66 w 184"/>
                    <a:gd name="T17" fmla="*/ 340 h 340"/>
                    <a:gd name="T18" fmla="*/ 28 w 184"/>
                    <a:gd name="T19" fmla="*/ 312 h 340"/>
                    <a:gd name="T20" fmla="*/ 66 w 184"/>
                    <a:gd name="T21" fmla="*/ 312 h 340"/>
                    <a:gd name="T22" fmla="*/ 156 w 184"/>
                    <a:gd name="T23" fmla="*/ 222 h 340"/>
                    <a:gd name="T24" fmla="*/ 156 w 184"/>
                    <a:gd name="T25" fmla="*/ 118 h 340"/>
                    <a:gd name="T26" fmla="*/ 66 w 184"/>
                    <a:gd name="T27" fmla="*/ 28 h 340"/>
                    <a:gd name="T28" fmla="*/ 28 w 184"/>
                    <a:gd name="T29" fmla="*/ 28 h 340"/>
                    <a:gd name="T30" fmla="*/ 28 w 184"/>
                    <a:gd name="T31" fmla="*/ 312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84" h="340">
                      <a:moveTo>
                        <a:pt x="66" y="340"/>
                      </a:moveTo>
                      <a:cubicBezTo>
                        <a:pt x="14" y="340"/>
                        <a:pt x="14" y="340"/>
                        <a:pt x="14" y="340"/>
                      </a:cubicBezTo>
                      <a:cubicBezTo>
                        <a:pt x="6" y="340"/>
                        <a:pt x="0" y="334"/>
                        <a:pt x="0" y="326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6"/>
                        <a:pt x="6" y="0"/>
                        <a:pt x="1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131" y="0"/>
                        <a:pt x="184" y="53"/>
                        <a:pt x="184" y="118"/>
                      </a:cubicBezTo>
                      <a:cubicBezTo>
                        <a:pt x="184" y="222"/>
                        <a:pt x="184" y="222"/>
                        <a:pt x="184" y="222"/>
                      </a:cubicBezTo>
                      <a:cubicBezTo>
                        <a:pt x="184" y="288"/>
                        <a:pt x="132" y="340"/>
                        <a:pt x="66" y="340"/>
                      </a:cubicBezTo>
                      <a:close/>
                      <a:moveTo>
                        <a:pt x="28" y="312"/>
                      </a:moveTo>
                      <a:cubicBezTo>
                        <a:pt x="66" y="312"/>
                        <a:pt x="66" y="312"/>
                        <a:pt x="66" y="312"/>
                      </a:cubicBezTo>
                      <a:cubicBezTo>
                        <a:pt x="116" y="312"/>
                        <a:pt x="156" y="272"/>
                        <a:pt x="156" y="222"/>
                      </a:cubicBezTo>
                      <a:cubicBezTo>
                        <a:pt x="156" y="118"/>
                        <a:pt x="156" y="118"/>
                        <a:pt x="156" y="118"/>
                      </a:cubicBezTo>
                      <a:cubicBezTo>
                        <a:pt x="156" y="68"/>
                        <a:pt x="116" y="28"/>
                        <a:pt x="66" y="28"/>
                      </a:cubicBezTo>
                      <a:cubicBezTo>
                        <a:pt x="28" y="28"/>
                        <a:pt x="28" y="28"/>
                        <a:pt x="28" y="28"/>
                      </a:cubicBezTo>
                      <a:lnTo>
                        <a:pt x="28" y="312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9" name="Freeform 468"/>
                <p:cNvSpPr>
                  <a:spLocks/>
                </p:cNvSpPr>
                <p:nvPr/>
              </p:nvSpPr>
              <p:spPr bwMode="auto">
                <a:xfrm>
                  <a:off x="7931883" y="5720972"/>
                  <a:ext cx="391818" cy="146805"/>
                </a:xfrm>
                <a:custGeom>
                  <a:avLst/>
                  <a:gdLst>
                    <a:gd name="T0" fmla="*/ 536 w 550"/>
                    <a:gd name="T1" fmla="*/ 206 h 206"/>
                    <a:gd name="T2" fmla="*/ 522 w 550"/>
                    <a:gd name="T3" fmla="*/ 193 h 206"/>
                    <a:gd name="T4" fmla="*/ 271 w 550"/>
                    <a:gd name="T5" fmla="*/ 28 h 206"/>
                    <a:gd name="T6" fmla="*/ 28 w 550"/>
                    <a:gd name="T7" fmla="*/ 192 h 206"/>
                    <a:gd name="T8" fmla="*/ 14 w 550"/>
                    <a:gd name="T9" fmla="*/ 206 h 206"/>
                    <a:gd name="T10" fmla="*/ 14 w 550"/>
                    <a:gd name="T11" fmla="*/ 206 h 206"/>
                    <a:gd name="T12" fmla="*/ 0 w 550"/>
                    <a:gd name="T13" fmla="*/ 192 h 206"/>
                    <a:gd name="T14" fmla="*/ 35 w 550"/>
                    <a:gd name="T15" fmla="*/ 95 h 206"/>
                    <a:gd name="T16" fmla="*/ 271 w 550"/>
                    <a:gd name="T17" fmla="*/ 0 h 206"/>
                    <a:gd name="T18" fmla="*/ 511 w 550"/>
                    <a:gd name="T19" fmla="*/ 94 h 206"/>
                    <a:gd name="T20" fmla="*/ 550 w 550"/>
                    <a:gd name="T21" fmla="*/ 191 h 206"/>
                    <a:gd name="T22" fmla="*/ 537 w 550"/>
                    <a:gd name="T23" fmla="*/ 206 h 206"/>
                    <a:gd name="T24" fmla="*/ 536 w 550"/>
                    <a:gd name="T25" fmla="*/ 206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50" h="206">
                      <a:moveTo>
                        <a:pt x="536" y="206"/>
                      </a:moveTo>
                      <a:cubicBezTo>
                        <a:pt x="529" y="206"/>
                        <a:pt x="522" y="200"/>
                        <a:pt x="522" y="193"/>
                      </a:cubicBezTo>
                      <a:cubicBezTo>
                        <a:pt x="522" y="186"/>
                        <a:pt x="510" y="28"/>
                        <a:pt x="271" y="28"/>
                      </a:cubicBezTo>
                      <a:cubicBezTo>
                        <a:pt x="32" y="28"/>
                        <a:pt x="28" y="185"/>
                        <a:pt x="28" y="192"/>
                      </a:cubicBezTo>
                      <a:cubicBezTo>
                        <a:pt x="28" y="200"/>
                        <a:pt x="22" y="206"/>
                        <a:pt x="14" y="206"/>
                      </a:cubicBezTo>
                      <a:cubicBezTo>
                        <a:pt x="14" y="206"/>
                        <a:pt x="14" y="206"/>
                        <a:pt x="14" y="206"/>
                      </a:cubicBezTo>
                      <a:cubicBezTo>
                        <a:pt x="6" y="206"/>
                        <a:pt x="0" y="200"/>
                        <a:pt x="0" y="192"/>
                      </a:cubicBezTo>
                      <a:cubicBezTo>
                        <a:pt x="0" y="190"/>
                        <a:pt x="0" y="142"/>
                        <a:pt x="35" y="95"/>
                      </a:cubicBezTo>
                      <a:cubicBezTo>
                        <a:pt x="66" y="52"/>
                        <a:pt x="132" y="0"/>
                        <a:pt x="271" y="0"/>
                      </a:cubicBezTo>
                      <a:cubicBezTo>
                        <a:pt x="409" y="0"/>
                        <a:pt x="477" y="51"/>
                        <a:pt x="511" y="94"/>
                      </a:cubicBezTo>
                      <a:cubicBezTo>
                        <a:pt x="547" y="142"/>
                        <a:pt x="550" y="189"/>
                        <a:pt x="550" y="191"/>
                      </a:cubicBezTo>
                      <a:cubicBezTo>
                        <a:pt x="550" y="199"/>
                        <a:pt x="544" y="206"/>
                        <a:pt x="537" y="206"/>
                      </a:cubicBezTo>
                      <a:cubicBezTo>
                        <a:pt x="536" y="206"/>
                        <a:pt x="536" y="206"/>
                        <a:pt x="536" y="20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0" name="Freeform 469"/>
                <p:cNvSpPr>
                  <a:spLocks/>
                </p:cNvSpPr>
                <p:nvPr/>
              </p:nvSpPr>
              <p:spPr bwMode="auto">
                <a:xfrm>
                  <a:off x="8064514" y="6057105"/>
                  <a:ext cx="122507" cy="40498"/>
                </a:xfrm>
                <a:custGeom>
                  <a:avLst/>
                  <a:gdLst>
                    <a:gd name="T0" fmla="*/ 85 w 172"/>
                    <a:gd name="T1" fmla="*/ 58 h 58"/>
                    <a:gd name="T2" fmla="*/ 13 w 172"/>
                    <a:gd name="T3" fmla="*/ 33 h 58"/>
                    <a:gd name="T4" fmla="*/ 3 w 172"/>
                    <a:gd name="T5" fmla="*/ 0 h 58"/>
                    <a:gd name="T6" fmla="*/ 31 w 172"/>
                    <a:gd name="T7" fmla="*/ 5 h 58"/>
                    <a:gd name="T8" fmla="*/ 31 w 172"/>
                    <a:gd name="T9" fmla="*/ 5 h 58"/>
                    <a:gd name="T10" fmla="*/ 35 w 172"/>
                    <a:gd name="T11" fmla="*/ 16 h 58"/>
                    <a:gd name="T12" fmla="*/ 85 w 172"/>
                    <a:gd name="T13" fmla="*/ 30 h 58"/>
                    <a:gd name="T14" fmla="*/ 144 w 172"/>
                    <a:gd name="T15" fmla="*/ 3 h 58"/>
                    <a:gd name="T16" fmla="*/ 158 w 172"/>
                    <a:gd name="T17" fmla="*/ 3 h 58"/>
                    <a:gd name="T18" fmla="*/ 172 w 172"/>
                    <a:gd name="T19" fmla="*/ 2 h 58"/>
                    <a:gd name="T20" fmla="*/ 159 w 172"/>
                    <a:gd name="T21" fmla="*/ 34 h 58"/>
                    <a:gd name="T22" fmla="*/ 85 w 172"/>
                    <a:gd name="T2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2" h="58">
                      <a:moveTo>
                        <a:pt x="85" y="58"/>
                      </a:moveTo>
                      <a:cubicBezTo>
                        <a:pt x="50" y="58"/>
                        <a:pt x="26" y="49"/>
                        <a:pt x="13" y="33"/>
                      </a:cubicBezTo>
                      <a:cubicBezTo>
                        <a:pt x="0" y="18"/>
                        <a:pt x="3" y="2"/>
                        <a:pt x="3" y="0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31" y="5"/>
                        <a:pt x="30" y="11"/>
                        <a:pt x="35" y="16"/>
                      </a:cubicBezTo>
                      <a:cubicBezTo>
                        <a:pt x="39" y="21"/>
                        <a:pt x="52" y="30"/>
                        <a:pt x="85" y="30"/>
                      </a:cubicBezTo>
                      <a:cubicBezTo>
                        <a:pt x="131" y="30"/>
                        <a:pt x="144" y="13"/>
                        <a:pt x="144" y="3"/>
                      </a:cubicBezTo>
                      <a:cubicBezTo>
                        <a:pt x="158" y="3"/>
                        <a:pt x="158" y="3"/>
                        <a:pt x="158" y="3"/>
                      </a:cubicBezTo>
                      <a:cubicBezTo>
                        <a:pt x="172" y="2"/>
                        <a:pt x="172" y="2"/>
                        <a:pt x="172" y="2"/>
                      </a:cubicBezTo>
                      <a:cubicBezTo>
                        <a:pt x="172" y="4"/>
                        <a:pt x="172" y="19"/>
                        <a:pt x="159" y="34"/>
                      </a:cubicBezTo>
                      <a:cubicBezTo>
                        <a:pt x="144" y="50"/>
                        <a:pt x="119" y="58"/>
                        <a:pt x="85" y="5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grpSp>
        <p:nvGrpSpPr>
          <p:cNvPr id="7" name="그룹 6"/>
          <p:cNvGrpSpPr/>
          <p:nvPr/>
        </p:nvGrpSpPr>
        <p:grpSpPr>
          <a:xfrm>
            <a:off x="3762871" y="1902527"/>
            <a:ext cx="2928103" cy="2836290"/>
            <a:chOff x="3762871" y="1902527"/>
            <a:chExt cx="2928103" cy="2836290"/>
          </a:xfrm>
        </p:grpSpPr>
        <p:sp>
          <p:nvSpPr>
            <p:cNvPr id="153" name="도넛 152"/>
            <p:cNvSpPr/>
            <p:nvPr/>
          </p:nvSpPr>
          <p:spPr>
            <a:xfrm>
              <a:off x="5342578" y="3390422"/>
              <a:ext cx="1348396" cy="1348395"/>
            </a:xfrm>
            <a:prstGeom prst="donut">
              <a:avLst/>
            </a:pr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 rot="2580351">
              <a:off x="3913820" y="2910983"/>
              <a:ext cx="2072737" cy="367745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 rot="1002068">
              <a:off x="3762871" y="1902527"/>
              <a:ext cx="933178" cy="933178"/>
            </a:xfrm>
            <a:prstGeom prst="ellipse">
              <a:avLst/>
            </a:pr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908" y="2040146"/>
              <a:ext cx="539436" cy="539436"/>
            </a:xfrm>
            <a:prstGeom prst="rect">
              <a:avLst/>
            </a:prstGeom>
          </p:spPr>
        </p:pic>
      </p:grpSp>
      <p:sp>
        <p:nvSpPr>
          <p:cNvPr id="81" name="모서리가 둥근 직사각형 80"/>
          <p:cNvSpPr/>
          <p:nvPr/>
        </p:nvSpPr>
        <p:spPr>
          <a:xfrm>
            <a:off x="230369" y="2154601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235604" y="5197653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8910323" y="2151889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8911637" y="5160185"/>
            <a:ext cx="3072331" cy="130084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862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10910" y="1636269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5480" y="1968805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텍스트 개체 틀 4"/>
          <p:cNvSpPr txBox="1">
            <a:spLocks/>
          </p:cNvSpPr>
          <p:nvPr/>
        </p:nvSpPr>
        <p:spPr>
          <a:xfrm>
            <a:off x="808038" y="2801292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        사        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 CO .,LTD)</a:t>
            </a: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사업자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572-86-01963                                                                    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법인 등록 번호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110111– 7662649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        표         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   길     호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                      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정보통신업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서비스업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상거래업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사이트 구축업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        사         업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제공 및 부동산 공유 오피스 및  부동산 중계 프랜차이즈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         사         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플랫폼 및 비대면 공공 전자 서류 발급 대행 플랫폼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29067" y="1781346"/>
            <a:ext cx="11925300" cy="4743998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8392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텍스트 개체 틀 4"/>
          <p:cNvSpPr txBox="1">
            <a:spLocks/>
          </p:cNvSpPr>
          <p:nvPr/>
        </p:nvSpPr>
        <p:spPr>
          <a:xfrm>
            <a:off x="807559" y="2492896"/>
            <a:ext cx="10575925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9974" y="2963169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04" y="3002916"/>
            <a:ext cx="2223472" cy="314334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647728" y="307313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251482" y="3019997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41" y="3002917"/>
            <a:ext cx="2227107" cy="3146472"/>
          </a:xfrm>
          <a:prstGeom prst="rect">
            <a:avLst/>
          </a:prstGeom>
        </p:spPr>
      </p:pic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107879" y="-1323528"/>
            <a:ext cx="12192000" cy="0"/>
          </a:xfrm>
          <a:prstGeom prst="rect">
            <a:avLst/>
          </a:prstGeom>
          <a:solidFill>
            <a:srgbClr val="2B2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  <a:t/>
            </a:r>
            <a:b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-apple-system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56040" y="3001218"/>
            <a:ext cx="2173110" cy="3008082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194711" y="3002105"/>
            <a:ext cx="2229881" cy="3150149"/>
            <a:chOff x="9194711" y="3019997"/>
            <a:chExt cx="2229881" cy="3150149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4711" y="3019997"/>
              <a:ext cx="2229881" cy="315014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9634619" y="4161810"/>
              <a:ext cx="14068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청 중</a:t>
              </a:r>
              <a:endParaRPr lang="ko-KR" altLang="en-US" sz="28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등록증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13" y="3023103"/>
            <a:ext cx="2595833" cy="3129151"/>
          </a:xfrm>
          <a:prstGeom prst="rect">
            <a:avLst/>
          </a:prstGeom>
        </p:spPr>
      </p:pic>
      <p:sp>
        <p:nvSpPr>
          <p:cNvPr id="2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9876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15480" y="1968805"/>
            <a:ext cx="6661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보유기술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플랫폼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AI, AR, VR, MR,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IOT,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웨어러블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Blilder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특허 및 출원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전용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실시권</a:t>
            </a:r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" r="4982"/>
          <a:stretch/>
        </p:blipFill>
        <p:spPr>
          <a:xfrm>
            <a:off x="131168" y="2778781"/>
            <a:ext cx="11807006" cy="382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343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10910" y="1636269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8" t="17185" r="9640" b="47343"/>
          <a:stretch/>
        </p:blipFill>
        <p:spPr>
          <a:xfrm>
            <a:off x="983432" y="2746332"/>
            <a:ext cx="10195284" cy="400250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27448" y="2852936"/>
            <a:ext cx="4256898" cy="36004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23392" y="2914858"/>
            <a:ext cx="4232217" cy="3754502"/>
            <a:chOff x="623392" y="2914858"/>
            <a:chExt cx="4232217" cy="37545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92" y="2914858"/>
              <a:ext cx="4232217" cy="334122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968483" y="6361583"/>
              <a:ext cx="1463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5D5A5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</a:t>
              </a:r>
              <a:r>
                <a:rPr lang="en-US" altLang="ko-KR" sz="1400" b="1" dirty="0" err="1" smtClean="0">
                  <a:solidFill>
                    <a:srgbClr val="5D5A5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ixability</a:t>
              </a:r>
              <a:r>
                <a:rPr lang="en-US" altLang="ko-KR" sz="1400" b="1" dirty="0" smtClean="0">
                  <a:solidFill>
                    <a:srgbClr val="5D5A5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co .,ltd</a:t>
              </a:r>
              <a:endParaRPr lang="ko-KR" altLang="en-US" sz="1400" b="1" dirty="0">
                <a:solidFill>
                  <a:srgbClr val="5D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21165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110910" y="1636269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텍스트 개체 틀 4"/>
          <p:cNvSpPr txBox="1">
            <a:spLocks/>
          </p:cNvSpPr>
          <p:nvPr/>
        </p:nvSpPr>
        <p:spPr>
          <a:xfrm>
            <a:off x="303981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 디자인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898244" y="2849636"/>
            <a:ext cx="3143250" cy="3471929"/>
            <a:chOff x="898244" y="2849636"/>
            <a:chExt cx="3143250" cy="3471929"/>
          </a:xfrm>
        </p:grpSpPr>
        <p:sp>
          <p:nvSpPr>
            <p:cNvPr id="12" name="TextBox 11"/>
            <p:cNvSpPr txBox="1"/>
            <p:nvPr/>
          </p:nvSpPr>
          <p:spPr>
            <a:xfrm>
              <a:off x="1271464" y="5952233"/>
              <a:ext cx="2396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5B6A7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BI </a:t>
              </a:r>
              <a:r>
                <a:rPr lang="ko-KR" altLang="en-US" dirty="0" smtClean="0">
                  <a:solidFill>
                    <a:srgbClr val="5B6A7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명 </a:t>
              </a:r>
              <a:r>
                <a:rPr lang="en-US" altLang="ko-KR" dirty="0" smtClean="0">
                  <a:solidFill>
                    <a:srgbClr val="5B6A7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dirty="0" smtClean="0">
                  <a:solidFill>
                    <a:srgbClr val="5B6A7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 픽</a:t>
              </a:r>
              <a:r>
                <a:rPr lang="en-US" altLang="ko-KR" dirty="0" smtClean="0">
                  <a:solidFill>
                    <a:srgbClr val="5B6A75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(One Pick)</a:t>
              </a:r>
              <a:endParaRPr lang="ko-KR" altLang="en-US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44" y="2849636"/>
              <a:ext cx="3143250" cy="3143250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5576338" y="2746332"/>
            <a:ext cx="5606591" cy="4002505"/>
            <a:chOff x="5576338" y="2746332"/>
            <a:chExt cx="5606591" cy="4002505"/>
          </a:xfrm>
        </p:grpSpPr>
        <p:sp>
          <p:nvSpPr>
            <p:cNvPr id="28" name="직사각형 27"/>
            <p:cNvSpPr/>
            <p:nvPr/>
          </p:nvSpPr>
          <p:spPr>
            <a:xfrm>
              <a:off x="5576338" y="2746332"/>
              <a:ext cx="5606591" cy="400250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610350" y="2746332"/>
              <a:ext cx="47625" cy="400250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849161" y="2914858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로고명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62675" y="4146305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972300" y="4229100"/>
            <a:ext cx="142875" cy="123825"/>
          </a:xfrm>
          <a:prstGeom prst="rect">
            <a:avLst/>
          </a:prstGeom>
          <a:solidFill>
            <a:srgbClr val="E43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972299" y="5286375"/>
            <a:ext cx="142875" cy="1238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995160" y="2918876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원픽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(One Pick)</a:t>
            </a:r>
          </a:p>
          <a:p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방을 선택하다</a:t>
            </a:r>
            <a:r>
              <a:rPr lang="en-US" altLang="ko-KR" sz="12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 </a:t>
            </a:r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85660" y="4151872"/>
            <a:ext cx="3919841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다홍색은 행운</a:t>
            </a:r>
            <a:r>
              <a:rPr lang="en-US" altLang="ko-KR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en-US" altLang="ko-KR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에너지 라는 뜻으로 예로부터 귀한 색상으로 알려져 왔으며</a:t>
            </a:r>
            <a:r>
              <a:rPr lang="en-US" altLang="ko-KR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물 건너에서 들어온 붉고 아름다운 비단이라는 뜻도 가지고 있습니다</a:t>
            </a:r>
            <a:r>
              <a:rPr lang="en-US" altLang="ko-KR" sz="1050" dirty="0" smtClean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050" dirty="0">
              <a:solidFill>
                <a:srgbClr val="5B6A7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테크놀로지의 기술적 색상을 바탕으로 하며 기술적 교감을 통해 부동산의 연결 통로가 되는 다리를 뜻합니다</a:t>
            </a:r>
            <a:r>
              <a:rPr lang="en-US" altLang="ko-KR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7185660" y="5245666"/>
            <a:ext cx="3997269" cy="108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흰색은 맑고 깨끗한 이미지의 상징으로 백의의 천사와 같다는 말처럼 깨끗한 기업으로의 성장을 내포하고 있습니다</a:t>
            </a:r>
            <a:r>
              <a:rPr lang="en-US" altLang="ko-KR" sz="1050" dirty="0">
                <a:solidFill>
                  <a:srgbClr val="5B6A7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050" dirty="0">
              <a:solidFill>
                <a:srgbClr val="5B6A7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050" dirty="0" smtClean="0">
                <a:solidFill>
                  <a:srgbClr val="74808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부동산플랫폼 이라면 </a:t>
            </a:r>
            <a:r>
              <a:rPr lang="ko-KR" altLang="en-US" sz="1050" dirty="0" err="1" smtClean="0">
                <a:solidFill>
                  <a:srgbClr val="74808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원픽으로</a:t>
            </a:r>
            <a:r>
              <a:rPr lang="ko-KR" altLang="en-US" sz="1050" dirty="0" smtClean="0">
                <a:solidFill>
                  <a:srgbClr val="74808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rgbClr val="74808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고정하여 사용할 수 있는 부동산 </a:t>
            </a:r>
            <a:r>
              <a:rPr lang="ko-KR" altLang="en-US" sz="1050" dirty="0" smtClean="0">
                <a:solidFill>
                  <a:srgbClr val="74808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    계약 </a:t>
            </a:r>
            <a:r>
              <a:rPr lang="ko-KR" altLang="en-US" sz="1050" dirty="0">
                <a:solidFill>
                  <a:srgbClr val="74808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플랫폼으로써 깨끗한 기업에서의 기술력과 함께 행운의 에너지를 </a:t>
            </a:r>
            <a:r>
              <a:rPr lang="ko-KR" altLang="en-US" sz="1050" dirty="0" smtClean="0">
                <a:solidFill>
                  <a:srgbClr val="74808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나누도록 </a:t>
            </a:r>
            <a:r>
              <a:rPr lang="ko-KR" altLang="en-US" sz="1050" dirty="0">
                <a:solidFill>
                  <a:srgbClr val="74808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한다는 의미를 부여했다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11213121" y="2016117"/>
            <a:ext cx="618882" cy="618882"/>
            <a:chOff x="11056440" y="2000357"/>
            <a:chExt cx="618882" cy="618882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11056440" y="2000357"/>
              <a:ext cx="618882" cy="618882"/>
            </a:xfrm>
            <a:prstGeom prst="roundRect">
              <a:avLst/>
            </a:prstGeom>
            <a:solidFill>
              <a:srgbClr val="D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0125" y="2014384"/>
              <a:ext cx="591512" cy="591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48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/>
          <p:cNvSpPr/>
          <p:nvPr/>
        </p:nvSpPr>
        <p:spPr>
          <a:xfrm>
            <a:off x="110910" y="1636269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텍스트 개체 틀 4"/>
          <p:cNvSpPr txBox="1">
            <a:spLocks/>
          </p:cNvSpPr>
          <p:nvPr/>
        </p:nvSpPr>
        <p:spPr>
          <a:xfrm>
            <a:off x="303981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ONEFIX APP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원픽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300371" y="2869482"/>
            <a:ext cx="11574221" cy="3488778"/>
            <a:chOff x="300371" y="2869482"/>
            <a:chExt cx="11574221" cy="3488778"/>
          </a:xfrm>
        </p:grpSpPr>
        <p:sp>
          <p:nvSpPr>
            <p:cNvPr id="60" name="텍스트 개체 틀 4"/>
            <p:cNvSpPr txBox="1">
              <a:spLocks/>
            </p:cNvSpPr>
            <p:nvPr/>
          </p:nvSpPr>
          <p:spPr>
            <a:xfrm>
              <a:off x="8807812" y="6033025"/>
              <a:ext cx="1872208" cy="288033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lang="en-US" altLang="en-US" sz="1600" kern="1200" baseline="0" dirty="0">
                  <a:solidFill>
                    <a:schemeClr val="bg1">
                      <a:lumMod val="50000"/>
                    </a:schemeClr>
                  </a:solidFill>
                  <a:latin typeface="MankSans" panose="02000603020000020003" pitchFamily="2" charset="-127"/>
                  <a:ea typeface="맑은 고딕" panose="020B0503020000020004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lang="ko-KR" altLang="en-US" sz="1800" kern="12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lang="ko-KR" altLang="en-US" sz="1800" kern="12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lang="ko-KR" altLang="en-US" sz="1800" kern="12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lang="ko-KR" altLang="en-US" sz="18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매매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월세</a:t>
              </a:r>
              <a:r>
                <a:rPr lang="en-US" altLang="ko-KR" sz="1200" dirty="0" smtClean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전세 위치정보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7320135" y="2869482"/>
              <a:ext cx="4554457" cy="3439836"/>
            </a:xfrm>
            <a:prstGeom prst="roundRect">
              <a:avLst>
                <a:gd name="adj" fmla="val 2824"/>
              </a:avLst>
            </a:prstGeom>
            <a:noFill/>
            <a:ln>
              <a:solidFill>
                <a:srgbClr val="E5DA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7432155" y="3019397"/>
              <a:ext cx="4336204" cy="2970906"/>
              <a:chOff x="5638306" y="3023275"/>
              <a:chExt cx="4336204" cy="2970906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02478" y="3023275"/>
                <a:ext cx="1372032" cy="2970906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8306" y="3023275"/>
                <a:ext cx="1372032" cy="2970906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24212" y="3023275"/>
                <a:ext cx="1372032" cy="2970906"/>
              </a:xfrm>
              <a:prstGeom prst="rect">
                <a:avLst/>
              </a:prstGeom>
            </p:spPr>
          </p:pic>
        </p:grpSp>
        <p:sp>
          <p:nvSpPr>
            <p:cNvPr id="46" name="모서리가 둥근 직사각형 45"/>
            <p:cNvSpPr/>
            <p:nvPr/>
          </p:nvSpPr>
          <p:spPr>
            <a:xfrm>
              <a:off x="3793709" y="2910260"/>
              <a:ext cx="3129284" cy="3439836"/>
            </a:xfrm>
            <a:prstGeom prst="roundRect">
              <a:avLst>
                <a:gd name="adj" fmla="val 2824"/>
              </a:avLst>
            </a:prstGeom>
            <a:noFill/>
            <a:ln>
              <a:solidFill>
                <a:srgbClr val="E5DA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74"/>
            <a:stretch/>
          </p:blipFill>
          <p:spPr>
            <a:xfrm>
              <a:off x="3917152" y="3096370"/>
              <a:ext cx="1400449" cy="291023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7682" y="3096370"/>
              <a:ext cx="1347596" cy="2910234"/>
            </a:xfrm>
            <a:prstGeom prst="rect">
              <a:avLst/>
            </a:prstGeom>
          </p:spPr>
        </p:pic>
        <p:sp>
          <p:nvSpPr>
            <p:cNvPr id="49" name="텍스트 개체 틀 4"/>
            <p:cNvSpPr txBox="1">
              <a:spLocks/>
            </p:cNvSpPr>
            <p:nvPr/>
          </p:nvSpPr>
          <p:spPr>
            <a:xfrm>
              <a:off x="4743085" y="6062063"/>
              <a:ext cx="1274708" cy="288033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lang="en-US" altLang="en-US" sz="1600" kern="1200" baseline="0" dirty="0">
                  <a:solidFill>
                    <a:schemeClr val="bg1">
                      <a:lumMod val="50000"/>
                    </a:schemeClr>
                  </a:solidFill>
                  <a:latin typeface="MankSans" panose="02000603020000020003" pitchFamily="2" charset="-127"/>
                  <a:ea typeface="맑은 고딕" panose="020B0503020000020004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lang="ko-KR" altLang="en-US" sz="1800" kern="12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lang="ko-KR" altLang="en-US" sz="1800" kern="12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lang="ko-KR" altLang="en-US" sz="1800" kern="12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lang="ko-KR" altLang="en-US" sz="18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소개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300371" y="2918424"/>
              <a:ext cx="3129284" cy="3439836"/>
            </a:xfrm>
            <a:prstGeom prst="roundRect">
              <a:avLst>
                <a:gd name="adj" fmla="val 2824"/>
              </a:avLst>
            </a:prstGeom>
            <a:noFill/>
            <a:ln>
              <a:solidFill>
                <a:srgbClr val="E5DA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97" y="3070721"/>
              <a:ext cx="1359630" cy="2944048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24177" y="3201395"/>
              <a:ext cx="1217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 smtClean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부동산 </a:t>
              </a:r>
              <a:r>
                <a:rPr lang="ko-KR" altLang="en-US" sz="700" b="1" dirty="0" err="1" smtClean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전자계약</a:t>
              </a:r>
              <a:r>
                <a:rPr lang="ko-KR" altLang="en-US" sz="700" b="1" dirty="0" smtClean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플랫폼 </a:t>
              </a:r>
              <a:endParaRPr lang="en-US" altLang="ko-KR" sz="7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  <a:p>
              <a:pPr algn="ctr"/>
              <a:endParaRPr lang="en-US" altLang="ko-KR" sz="700" b="1" dirty="0" smtClean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18" y="5794373"/>
              <a:ext cx="234006" cy="184741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835366" y="5835129"/>
              <a:ext cx="857927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00" b="1" dirty="0" err="1" smtClean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픽스어빌리티</a:t>
              </a:r>
              <a:r>
                <a:rPr lang="ko-KR" altLang="en-US" sz="500" b="1" dirty="0" smtClean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주식회사</a:t>
              </a:r>
              <a:endParaRPr lang="en-US" altLang="ko-KR" sz="5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58" name="텍스트 개체 틀 4"/>
            <p:cNvSpPr txBox="1">
              <a:spLocks/>
            </p:cNvSpPr>
            <p:nvPr/>
          </p:nvSpPr>
          <p:spPr>
            <a:xfrm>
              <a:off x="1392017" y="6041189"/>
              <a:ext cx="910583" cy="288033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lang="en-US" altLang="en-US" sz="1600" kern="1200" baseline="0" dirty="0">
                  <a:solidFill>
                    <a:schemeClr val="bg1">
                      <a:lumMod val="50000"/>
                    </a:schemeClr>
                  </a:solidFill>
                  <a:latin typeface="MankSans" panose="02000603020000020003" pitchFamily="2" charset="-127"/>
                  <a:ea typeface="맑은 고딕" panose="020B0503020000020004" pitchFamily="50" charset="-127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lang="ko-KR" altLang="en-US" sz="1800" kern="12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lang="ko-KR" altLang="en-US" sz="1800" kern="12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lang="ko-KR" altLang="en-US" sz="1800" kern="12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lang="ko-KR" altLang="en-US" sz="1800"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200" dirty="0" smtClean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뉴스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771525" y="4100513"/>
              <a:ext cx="728663" cy="968450"/>
            </a:xfrm>
            <a:prstGeom prst="rect">
              <a:avLst/>
            </a:prstGeom>
            <a:solidFill>
              <a:srgbClr val="D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44" y="4234582"/>
              <a:ext cx="540536" cy="540536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1956966" y="3049817"/>
              <a:ext cx="1366615" cy="2958577"/>
              <a:chOff x="1956966" y="3049817"/>
              <a:chExt cx="1366615" cy="2958577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6966" y="3049817"/>
                <a:ext cx="1366615" cy="2958577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2444750" y="3096370"/>
                <a:ext cx="387350" cy="1453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050" y="3089647"/>
              <a:ext cx="158750" cy="158750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4511675" y="3113879"/>
              <a:ext cx="231410" cy="1899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8001" y="3129492"/>
              <a:ext cx="158750" cy="158750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724" y="4486322"/>
              <a:ext cx="179723" cy="179723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1921" y="5532529"/>
              <a:ext cx="179723" cy="17972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6997" y="5532528"/>
              <a:ext cx="179723" cy="179723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5461" y="5532527"/>
              <a:ext cx="179723" cy="179723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11213121" y="2016117"/>
            <a:ext cx="618882" cy="618882"/>
            <a:chOff x="11056440" y="2000357"/>
            <a:chExt cx="618882" cy="618882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1056440" y="2000357"/>
              <a:ext cx="618882" cy="618882"/>
            </a:xfrm>
            <a:prstGeom prst="roundRect">
              <a:avLst/>
            </a:prstGeom>
            <a:solidFill>
              <a:srgbClr val="D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0125" y="2014384"/>
              <a:ext cx="591512" cy="591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2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텍스트 개체 틀 4"/>
          <p:cNvSpPr txBox="1">
            <a:spLocks/>
          </p:cNvSpPr>
          <p:nvPr/>
        </p:nvSpPr>
        <p:spPr>
          <a:xfrm>
            <a:off x="303981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ONEFIX APP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10910" y="1628800"/>
            <a:ext cx="11961754" cy="5120037"/>
            <a:chOff x="110910" y="1628800"/>
            <a:chExt cx="11961754" cy="5120037"/>
          </a:xfrm>
        </p:grpSpPr>
        <p:sp>
          <p:nvSpPr>
            <p:cNvPr id="76" name="직사각형 75"/>
            <p:cNvSpPr/>
            <p:nvPr/>
          </p:nvSpPr>
          <p:spPr>
            <a:xfrm>
              <a:off x="110910" y="1636269"/>
              <a:ext cx="11953328" cy="51125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9336" y="1628800"/>
              <a:ext cx="11953328" cy="1080120"/>
            </a:xfrm>
            <a:prstGeom prst="rect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15480" y="1968805"/>
              <a:ext cx="12747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 사 소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</a:t>
              </a:r>
              <a:endParaRPr lang="en-US" altLang="ko-KR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원픽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서비스</a:t>
              </a:r>
              <a:endPara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19" y="1800774"/>
              <a:ext cx="736172" cy="736172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261116" y="2999249"/>
              <a:ext cx="11667532" cy="3310071"/>
              <a:chOff x="261116" y="2999249"/>
              <a:chExt cx="11667532" cy="3310071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7461" y="3190527"/>
                <a:ext cx="1490771" cy="2815901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9609" y="3190527"/>
                <a:ext cx="1498484" cy="2815901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4911" y="3191414"/>
                <a:ext cx="1495329" cy="2814127"/>
              </a:xfrm>
              <a:prstGeom prst="rect">
                <a:avLst/>
              </a:prstGeom>
            </p:spPr>
          </p:pic>
          <p:sp>
            <p:nvSpPr>
              <p:cNvPr id="60" name="텍스트 개체 틀 4"/>
              <p:cNvSpPr txBox="1">
                <a:spLocks/>
              </p:cNvSpPr>
              <p:nvPr/>
            </p:nvSpPr>
            <p:spPr>
              <a:xfrm>
                <a:off x="5735960" y="6021286"/>
                <a:ext cx="792088" cy="288033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lang="en-US" altLang="en-US" sz="1600" kern="1200" baseline="0" dirty="0">
                    <a:solidFill>
                      <a:schemeClr val="bg1">
                        <a:lumMod val="50000"/>
                      </a:schemeClr>
                    </a:solidFill>
                    <a:latin typeface="MankSans" panose="02000603020000020003" pitchFamily="2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800" kern="120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800" kern="120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800" kern="120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lang="ko-KR" altLang="en-US" sz="18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200" dirty="0" err="1" smtClean="0">
                    <a:solidFill>
                      <a:schemeClr val="bg2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매물확인</a:t>
                </a:r>
                <a:endPara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>
                <a:off x="3733406" y="3000092"/>
                <a:ext cx="4681710" cy="3309226"/>
              </a:xfrm>
              <a:prstGeom prst="roundRect">
                <a:avLst>
                  <a:gd name="adj" fmla="val 2824"/>
                </a:avLst>
              </a:prstGeom>
              <a:noFill/>
              <a:ln>
                <a:solidFill>
                  <a:srgbClr val="E5D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8835268" y="2999249"/>
                <a:ext cx="3093380" cy="3310071"/>
                <a:chOff x="8835268" y="2927243"/>
                <a:chExt cx="3093380" cy="3310071"/>
              </a:xfrm>
            </p:grpSpPr>
            <p:grpSp>
              <p:nvGrpSpPr>
                <p:cNvPr id="12" name="그룹 11"/>
                <p:cNvGrpSpPr/>
                <p:nvPr/>
              </p:nvGrpSpPr>
              <p:grpSpPr>
                <a:xfrm>
                  <a:off x="8904072" y="3092931"/>
                  <a:ext cx="2988963" cy="2769787"/>
                  <a:chOff x="8754387" y="2816550"/>
                  <a:chExt cx="2988963" cy="2769787"/>
                </a:xfrm>
              </p:grpSpPr>
              <p:pic>
                <p:nvPicPr>
                  <p:cNvPr id="7" name="그림 6"/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464" b="5814"/>
                  <a:stretch/>
                </p:blipFill>
                <p:spPr>
                  <a:xfrm>
                    <a:off x="10272464" y="2816550"/>
                    <a:ext cx="1470886" cy="2755011"/>
                  </a:xfrm>
                  <a:prstGeom prst="rect">
                    <a:avLst/>
                  </a:prstGeom>
                  <a:ln>
                    <a:solidFill>
                      <a:srgbClr val="E5DAD4"/>
                    </a:solidFill>
                  </a:ln>
                </p:spPr>
              </p:pic>
              <p:pic>
                <p:nvPicPr>
                  <p:cNvPr id="8" name="그림 7"/>
                  <p:cNvPicPr>
                    <a:picLocks noChangeAspect="1"/>
                  </p:cNvPicPr>
                  <p:nvPr/>
                </p:nvPicPr>
                <p:blipFill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377" b="6011"/>
                  <a:stretch/>
                </p:blipFill>
                <p:spPr>
                  <a:xfrm>
                    <a:off x="8754387" y="2821654"/>
                    <a:ext cx="1477886" cy="2764683"/>
                  </a:xfrm>
                  <a:prstGeom prst="rect">
                    <a:avLst/>
                  </a:prstGeom>
                  <a:ln>
                    <a:solidFill>
                      <a:srgbClr val="E5DAD4"/>
                    </a:solidFill>
                  </a:ln>
                </p:spPr>
              </p:pic>
            </p:grpSp>
            <p:sp>
              <p:nvSpPr>
                <p:cNvPr id="61" name="텍스트 개체 틀 4"/>
                <p:cNvSpPr txBox="1">
                  <a:spLocks/>
                </p:cNvSpPr>
                <p:nvPr/>
              </p:nvSpPr>
              <p:spPr>
                <a:xfrm>
                  <a:off x="10067569" y="5949280"/>
                  <a:ext cx="780959" cy="28803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lang="en-US" altLang="en-US" sz="1600" kern="1200" baseline="0" dirty="0">
                      <a:solidFill>
                        <a:schemeClr val="bg1">
                          <a:lumMod val="50000"/>
                        </a:schemeClr>
                      </a:solidFill>
                      <a:latin typeface="MankSans" panose="02000603020000020003" pitchFamily="2" charset="-127"/>
                      <a:ea typeface="맑은 고딕" panose="020B0503020000020004" pitchFamily="50" charset="-127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lang="ko-KR" altLang="en-US" sz="1800" kern="1200" smtClean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defRPr>
                  </a:lvl2pPr>
                  <a:lvl3pPr marL="1143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lang="ko-KR" altLang="en-US" sz="1800" kern="1200" smtClean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defRPr>
                  </a:lvl3pPr>
                  <a:lvl4pPr marL="1600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lang="ko-KR" altLang="en-US" sz="1800" kern="1200" smtClean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lang="ko-KR" altLang="en-US" sz="1800" kern="120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ko-KR" altLang="en-US" sz="1200" dirty="0" smtClean="0">
                      <a:solidFill>
                        <a:schemeClr val="bg2">
                          <a:lumMod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계약하기</a:t>
                  </a:r>
                  <a:endPara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5" name="모서리가 둥근 직사각형 64"/>
                <p:cNvSpPr/>
                <p:nvPr/>
              </p:nvSpPr>
              <p:spPr>
                <a:xfrm>
                  <a:off x="8835268" y="2927243"/>
                  <a:ext cx="3093380" cy="3310069"/>
                </a:xfrm>
                <a:prstGeom prst="roundRect">
                  <a:avLst>
                    <a:gd name="adj" fmla="val 3077"/>
                  </a:avLst>
                </a:prstGeom>
                <a:noFill/>
                <a:ln>
                  <a:solidFill>
                    <a:srgbClr val="E5DAD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9"/>
              <p:cNvGrpSpPr/>
              <p:nvPr/>
            </p:nvGrpSpPr>
            <p:grpSpPr>
              <a:xfrm>
                <a:off x="325312" y="3184594"/>
                <a:ext cx="2957034" cy="2764684"/>
                <a:chOff x="128886" y="2836207"/>
                <a:chExt cx="2957034" cy="2764684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923" b="5253"/>
                <a:stretch/>
              </p:blipFill>
              <p:spPr>
                <a:xfrm>
                  <a:off x="1627962" y="2836207"/>
                  <a:ext cx="1457958" cy="2764683"/>
                </a:xfrm>
                <a:prstGeom prst="rect">
                  <a:avLst/>
                </a:prstGeom>
                <a:ln>
                  <a:solidFill>
                    <a:srgbClr val="E5DAD4"/>
                  </a:solidFill>
                </a:ln>
              </p:spPr>
            </p:pic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764" b="4938"/>
                <a:stretch/>
              </p:blipFill>
              <p:spPr>
                <a:xfrm>
                  <a:off x="128886" y="2836208"/>
                  <a:ext cx="1450281" cy="2764683"/>
                </a:xfrm>
                <a:prstGeom prst="rect">
                  <a:avLst/>
                </a:prstGeom>
                <a:ln>
                  <a:solidFill>
                    <a:srgbClr val="E5DAD4"/>
                  </a:solidFill>
                </a:ln>
              </p:spPr>
            </p:pic>
          </p:grpSp>
          <p:sp>
            <p:nvSpPr>
              <p:cNvPr id="59" name="텍스트 개체 틀 4"/>
              <p:cNvSpPr txBox="1">
                <a:spLocks/>
              </p:cNvSpPr>
              <p:nvPr/>
            </p:nvSpPr>
            <p:spPr>
              <a:xfrm>
                <a:off x="1391251" y="6021286"/>
                <a:ext cx="744310" cy="288032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lang="en-US" altLang="en-US" sz="1600" kern="1200" baseline="0" dirty="0">
                    <a:solidFill>
                      <a:schemeClr val="bg1">
                        <a:lumMod val="50000"/>
                      </a:schemeClr>
                    </a:solidFill>
                    <a:latin typeface="MankSans" panose="02000603020000020003" pitchFamily="2" charset="-127"/>
                    <a:ea typeface="맑은 고딕" panose="020B0503020000020004" pitchFamily="50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800" kern="120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lang="ko-KR" altLang="en-US" sz="1800" kern="120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lang="ko-KR" altLang="en-US" sz="1800" kern="120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lang="ko-KR" altLang="en-US" sz="1800"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ko-KR" altLang="en-US" sz="1200" dirty="0" smtClean="0">
                    <a:solidFill>
                      <a:schemeClr val="bg2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기본정보</a:t>
                </a:r>
                <a:endPara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261116" y="2999249"/>
                <a:ext cx="3093380" cy="3310069"/>
              </a:xfrm>
              <a:prstGeom prst="roundRect">
                <a:avLst>
                  <a:gd name="adj" fmla="val 3077"/>
                </a:avLst>
              </a:prstGeom>
              <a:noFill/>
              <a:ln>
                <a:solidFill>
                  <a:srgbClr val="E5DA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4656" y="3412698"/>
                <a:ext cx="158750" cy="158750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7809" y="3412059"/>
                <a:ext cx="158750" cy="158750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2469" y="3412059"/>
                <a:ext cx="158750" cy="158750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5089" y="3421584"/>
                <a:ext cx="158750" cy="158750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3287" y="3434284"/>
                <a:ext cx="158750" cy="158750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14803" y="3390988"/>
                <a:ext cx="158750" cy="158750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7717" y="3374047"/>
                <a:ext cx="158750" cy="158750"/>
              </a:xfrm>
              <a:prstGeom prst="rect">
                <a:avLst/>
              </a:prstGeom>
            </p:spPr>
          </p:pic>
        </p:grpSp>
        <p:grpSp>
          <p:nvGrpSpPr>
            <p:cNvPr id="50" name="그룹 49"/>
            <p:cNvGrpSpPr/>
            <p:nvPr/>
          </p:nvGrpSpPr>
          <p:grpSpPr>
            <a:xfrm>
              <a:off x="11213121" y="2016117"/>
              <a:ext cx="618882" cy="618882"/>
              <a:chOff x="11056440" y="2000357"/>
              <a:chExt cx="618882" cy="618882"/>
            </a:xfrm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11056440" y="2000357"/>
                <a:ext cx="618882" cy="618882"/>
              </a:xfrm>
              <a:prstGeom prst="roundRect">
                <a:avLst/>
              </a:prstGeom>
              <a:solidFill>
                <a:srgbClr val="DB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70125" y="2014384"/>
                <a:ext cx="591512" cy="59150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13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110910" y="1636269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텍스트 개체 틀 4"/>
          <p:cNvSpPr txBox="1">
            <a:spLocks/>
          </p:cNvSpPr>
          <p:nvPr/>
        </p:nvSpPr>
        <p:spPr>
          <a:xfrm>
            <a:off x="303981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ONEFIX APP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원픽</a:t>
            </a:r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60358" y="2920357"/>
            <a:ext cx="11498097" cy="3544079"/>
            <a:chOff x="360358" y="2920357"/>
            <a:chExt cx="11498097" cy="3544079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39" t="2890" r="18873" b="4596"/>
            <a:stretch/>
          </p:blipFill>
          <p:spPr>
            <a:xfrm>
              <a:off x="1852774" y="2968632"/>
              <a:ext cx="913767" cy="1900527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17" t="3298" r="17755" b="3718"/>
            <a:stretch/>
          </p:blipFill>
          <p:spPr>
            <a:xfrm>
              <a:off x="443310" y="2988374"/>
              <a:ext cx="1027247" cy="1880786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5720" y="5100018"/>
              <a:ext cx="2359716" cy="1281309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2953" y="5100018"/>
              <a:ext cx="2357286" cy="1281309"/>
            </a:xfrm>
            <a:prstGeom prst="rect">
              <a:avLst/>
            </a:prstGeom>
          </p:spPr>
        </p:pic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6079" y="5100017"/>
              <a:ext cx="2269671" cy="1281309"/>
            </a:xfrm>
            <a:prstGeom prst="rect">
              <a:avLst/>
            </a:prstGeom>
          </p:spPr>
        </p:pic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654" y="5113556"/>
              <a:ext cx="2437328" cy="1267772"/>
            </a:xfrm>
            <a:prstGeom prst="rect">
              <a:avLst/>
            </a:prstGeom>
          </p:spPr>
        </p:pic>
        <p:sp>
          <p:nvSpPr>
            <p:cNvPr id="119" name="모서리가 둥근 직사각형 118"/>
            <p:cNvSpPr/>
            <p:nvPr/>
          </p:nvSpPr>
          <p:spPr>
            <a:xfrm>
              <a:off x="3473288" y="2924944"/>
              <a:ext cx="2520280" cy="2033272"/>
            </a:xfrm>
            <a:prstGeom prst="roundRect">
              <a:avLst>
                <a:gd name="adj" fmla="val 6508"/>
              </a:avLst>
            </a:prstGeom>
            <a:noFill/>
            <a:ln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모서리가 둥근 직사각형 119"/>
            <p:cNvSpPr/>
            <p:nvPr/>
          </p:nvSpPr>
          <p:spPr>
            <a:xfrm>
              <a:off x="363935" y="2927243"/>
              <a:ext cx="2520280" cy="2030973"/>
            </a:xfrm>
            <a:prstGeom prst="roundRect">
              <a:avLst>
                <a:gd name="adj" fmla="val 6508"/>
              </a:avLst>
            </a:prstGeom>
            <a:noFill/>
            <a:ln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모서리가 둥근 직사각형 122"/>
            <p:cNvSpPr/>
            <p:nvPr/>
          </p:nvSpPr>
          <p:spPr>
            <a:xfrm>
              <a:off x="360358" y="5019347"/>
              <a:ext cx="2520280" cy="1433989"/>
            </a:xfrm>
            <a:prstGeom prst="roundRect">
              <a:avLst>
                <a:gd name="adj" fmla="val 6508"/>
              </a:avLst>
            </a:prstGeom>
            <a:noFill/>
            <a:ln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3473288" y="5030447"/>
              <a:ext cx="2520280" cy="1433989"/>
            </a:xfrm>
            <a:prstGeom prst="roundRect">
              <a:avLst>
                <a:gd name="adj" fmla="val 6508"/>
              </a:avLst>
            </a:prstGeom>
            <a:noFill/>
            <a:ln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6427691" y="5030447"/>
              <a:ext cx="2520280" cy="1433989"/>
            </a:xfrm>
            <a:prstGeom prst="roundRect">
              <a:avLst>
                <a:gd name="adj" fmla="val 6508"/>
              </a:avLst>
            </a:prstGeom>
            <a:noFill/>
            <a:ln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9336360" y="5030447"/>
              <a:ext cx="2520280" cy="1433989"/>
            </a:xfrm>
            <a:prstGeom prst="roundRect">
              <a:avLst>
                <a:gd name="adj" fmla="val 6508"/>
              </a:avLst>
            </a:prstGeom>
            <a:noFill/>
            <a:ln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오른쪽 화살표 126"/>
            <p:cNvSpPr/>
            <p:nvPr/>
          </p:nvSpPr>
          <p:spPr>
            <a:xfrm>
              <a:off x="3101869" y="3789040"/>
              <a:ext cx="154168" cy="216024"/>
            </a:xfrm>
            <a:prstGeom prst="rightArrow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오른쪽 화살표 127"/>
            <p:cNvSpPr/>
            <p:nvPr/>
          </p:nvSpPr>
          <p:spPr>
            <a:xfrm>
              <a:off x="6162436" y="3772340"/>
              <a:ext cx="154168" cy="216024"/>
            </a:xfrm>
            <a:prstGeom prst="rightArrow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오른쪽 화살표 128"/>
            <p:cNvSpPr/>
            <p:nvPr/>
          </p:nvSpPr>
          <p:spPr>
            <a:xfrm>
              <a:off x="9082045" y="3726215"/>
              <a:ext cx="154168" cy="216024"/>
            </a:xfrm>
            <a:prstGeom prst="rightArrow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오른쪽 화살표 129"/>
            <p:cNvSpPr/>
            <p:nvPr/>
          </p:nvSpPr>
          <p:spPr>
            <a:xfrm>
              <a:off x="3099879" y="5639429"/>
              <a:ext cx="154168" cy="216024"/>
            </a:xfrm>
            <a:prstGeom prst="rightArrow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오른쪽 화살표 130"/>
            <p:cNvSpPr/>
            <p:nvPr/>
          </p:nvSpPr>
          <p:spPr>
            <a:xfrm>
              <a:off x="6150075" y="5639429"/>
              <a:ext cx="154168" cy="216024"/>
            </a:xfrm>
            <a:prstGeom prst="rightArrow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오른쪽 화살표 131"/>
            <p:cNvSpPr/>
            <p:nvPr/>
          </p:nvSpPr>
          <p:spPr>
            <a:xfrm>
              <a:off x="9077837" y="5641801"/>
              <a:ext cx="154168" cy="216024"/>
            </a:xfrm>
            <a:prstGeom prst="rightArrow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116508" y="3090867"/>
              <a:ext cx="432048" cy="152347"/>
            </a:xfrm>
            <a:prstGeom prst="rect">
              <a:avLst/>
            </a:prstGeom>
            <a:solidFill>
              <a:srgbClr val="E5D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30450" y="3108028"/>
              <a:ext cx="432048" cy="120022"/>
            </a:xfrm>
            <a:prstGeom prst="rect">
              <a:avLst/>
            </a:prstGeom>
            <a:solidFill>
              <a:srgbClr val="F2EE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9338175" y="2920357"/>
              <a:ext cx="2520280" cy="2033272"/>
              <a:chOff x="6427691" y="2924944"/>
              <a:chExt cx="2520280" cy="2033272"/>
            </a:xfrm>
          </p:grpSpPr>
          <p:sp>
            <p:nvSpPr>
              <p:cNvPr id="118" name="모서리가 둥근 직사각형 117"/>
              <p:cNvSpPr/>
              <p:nvPr/>
            </p:nvSpPr>
            <p:spPr>
              <a:xfrm>
                <a:off x="6427691" y="2924944"/>
                <a:ext cx="2520280" cy="2033272"/>
              </a:xfrm>
              <a:prstGeom prst="roundRect">
                <a:avLst>
                  <a:gd name="adj" fmla="val 6508"/>
                </a:avLst>
              </a:prstGeom>
              <a:noFill/>
              <a:ln>
                <a:solidFill>
                  <a:srgbClr val="B486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6577099" y="2997850"/>
                <a:ext cx="937259" cy="1887460"/>
                <a:chOff x="3634535" y="2981699"/>
                <a:chExt cx="937259" cy="1887460"/>
              </a:xfrm>
            </p:grpSpPr>
            <p:pic>
              <p:nvPicPr>
                <p:cNvPr id="58" name="그림 57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156" t="3343" r="34647" b="4267"/>
                <a:stretch/>
              </p:blipFill>
              <p:spPr>
                <a:xfrm>
                  <a:off x="3634535" y="2981699"/>
                  <a:ext cx="937259" cy="1887460"/>
                </a:xfrm>
                <a:prstGeom prst="rect">
                  <a:avLst/>
                </a:prstGeom>
              </p:spPr>
            </p:pic>
            <p:sp>
              <p:nvSpPr>
                <p:cNvPr id="42" name="직사각형 41"/>
                <p:cNvSpPr/>
                <p:nvPr/>
              </p:nvSpPr>
              <p:spPr>
                <a:xfrm>
                  <a:off x="3904825" y="3096632"/>
                  <a:ext cx="432048" cy="152347"/>
                </a:xfrm>
                <a:prstGeom prst="rect">
                  <a:avLst/>
                </a:prstGeom>
                <a:solidFill>
                  <a:srgbClr val="E5DA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7896238" y="2992783"/>
                <a:ext cx="882865" cy="1900527"/>
                <a:chOff x="4953393" y="2981699"/>
                <a:chExt cx="882865" cy="1900527"/>
              </a:xfrm>
            </p:grpSpPr>
            <p:grpSp>
              <p:nvGrpSpPr>
                <p:cNvPr id="104" name="그룹 103"/>
                <p:cNvGrpSpPr/>
                <p:nvPr/>
              </p:nvGrpSpPr>
              <p:grpSpPr>
                <a:xfrm>
                  <a:off x="4953393" y="2981699"/>
                  <a:ext cx="882865" cy="1900527"/>
                  <a:chOff x="1775520" y="1412776"/>
                  <a:chExt cx="2275074" cy="4824536"/>
                </a:xfrm>
              </p:grpSpPr>
              <p:pic>
                <p:nvPicPr>
                  <p:cNvPr id="102" name="그림 101"/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025" t="2697" r="34931" b="2886"/>
                  <a:stretch/>
                </p:blipFill>
                <p:spPr>
                  <a:xfrm>
                    <a:off x="1775520" y="1412776"/>
                    <a:ext cx="2275074" cy="4824536"/>
                  </a:xfrm>
                  <a:prstGeom prst="rect">
                    <a:avLst/>
                  </a:prstGeom>
                </p:spPr>
              </p:pic>
              <p:pic>
                <p:nvPicPr>
                  <p:cNvPr id="103" name="그림 102"/>
                  <p:cNvPicPr>
                    <a:picLocks noChangeAspect="1"/>
                  </p:cNvPicPr>
                  <p:nvPr/>
                </p:nvPicPr>
                <p:blipFill rotWithShape="1"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569" t="4382" r="5387" b="1873"/>
                  <a:stretch/>
                </p:blipFill>
                <p:spPr>
                  <a:xfrm>
                    <a:off x="1940113" y="2129274"/>
                    <a:ext cx="1985838" cy="3925920"/>
                  </a:xfrm>
                  <a:prstGeom prst="roundRect">
                    <a:avLst>
                      <a:gd name="adj" fmla="val 11080"/>
                    </a:avLst>
                  </a:prstGeom>
                </p:spPr>
              </p:pic>
            </p:grpSp>
            <p:sp>
              <p:nvSpPr>
                <p:cNvPr id="43" name="직사각형 42"/>
                <p:cNvSpPr/>
                <p:nvPr/>
              </p:nvSpPr>
              <p:spPr>
                <a:xfrm>
                  <a:off x="5209822" y="3101659"/>
                  <a:ext cx="432048" cy="152347"/>
                </a:xfrm>
                <a:prstGeom prst="rect">
                  <a:avLst/>
                </a:prstGeom>
                <a:solidFill>
                  <a:srgbClr val="E5DA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7"/>
            <p:cNvGrpSpPr/>
            <p:nvPr/>
          </p:nvGrpSpPr>
          <p:grpSpPr>
            <a:xfrm>
              <a:off x="3625522" y="3006407"/>
              <a:ext cx="994104" cy="1871673"/>
              <a:chOff x="6596559" y="2968632"/>
              <a:chExt cx="930225" cy="1871673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96" t="3615" r="34021" b="3472"/>
              <a:stretch/>
            </p:blipFill>
            <p:spPr>
              <a:xfrm>
                <a:off x="6596559" y="2968632"/>
                <a:ext cx="930225" cy="1871673"/>
              </a:xfrm>
              <a:prstGeom prst="rect">
                <a:avLst/>
              </a:prstGeom>
            </p:spPr>
          </p:pic>
          <p:sp>
            <p:nvSpPr>
              <p:cNvPr id="44" name="직사각형 43"/>
              <p:cNvSpPr/>
              <p:nvPr/>
            </p:nvSpPr>
            <p:spPr>
              <a:xfrm>
                <a:off x="6845647" y="3075702"/>
                <a:ext cx="432048" cy="152347"/>
              </a:xfrm>
              <a:prstGeom prst="rect">
                <a:avLst/>
              </a:prstGeom>
              <a:solidFill>
                <a:srgbClr val="E5DA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4923323" y="2984109"/>
              <a:ext cx="935051" cy="1922825"/>
              <a:chOff x="7844052" y="2988373"/>
              <a:chExt cx="935051" cy="1931289"/>
            </a:xfrm>
          </p:grpSpPr>
          <p:grpSp>
            <p:nvGrpSpPr>
              <p:cNvPr id="107" name="그룹 106"/>
              <p:cNvGrpSpPr/>
              <p:nvPr/>
            </p:nvGrpSpPr>
            <p:grpSpPr>
              <a:xfrm>
                <a:off x="7844052" y="2988373"/>
                <a:ext cx="935051" cy="1931289"/>
                <a:chOff x="5124063" y="2697820"/>
                <a:chExt cx="1080120" cy="2213243"/>
              </a:xfrm>
            </p:grpSpPr>
            <p:pic>
              <p:nvPicPr>
                <p:cNvPr id="106" name="그림 105"/>
                <p:cNvPicPr>
                  <a:picLocks noChangeAspect="1"/>
                </p:cNvPicPr>
                <p:nvPr/>
              </p:nvPicPr>
              <p:blipFill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430" t="3893" r="34040" b="3108"/>
                <a:stretch/>
              </p:blipFill>
              <p:spPr>
                <a:xfrm>
                  <a:off x="5124063" y="2697820"/>
                  <a:ext cx="1080120" cy="2213243"/>
                </a:xfrm>
                <a:prstGeom prst="rect">
                  <a:avLst/>
                </a:prstGeom>
              </p:spPr>
            </p:pic>
            <p:pic>
              <p:nvPicPr>
                <p:cNvPr id="105" name="그림 104"/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169" t="6329" r="6399" b="5153"/>
                <a:stretch/>
              </p:blipFill>
              <p:spPr>
                <a:xfrm>
                  <a:off x="5174600" y="2996952"/>
                  <a:ext cx="931108" cy="1788573"/>
                </a:xfrm>
                <a:prstGeom prst="roundRect">
                  <a:avLst>
                    <a:gd name="adj" fmla="val 8558"/>
                  </a:avLst>
                </a:prstGeom>
              </p:spPr>
            </p:pic>
          </p:grpSp>
          <p:sp>
            <p:nvSpPr>
              <p:cNvPr id="45" name="직사각형 44"/>
              <p:cNvSpPr/>
              <p:nvPr/>
            </p:nvSpPr>
            <p:spPr>
              <a:xfrm>
                <a:off x="8090183" y="3084195"/>
                <a:ext cx="432048" cy="152347"/>
              </a:xfrm>
              <a:prstGeom prst="rect">
                <a:avLst/>
              </a:prstGeom>
              <a:solidFill>
                <a:srgbClr val="E5DA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6429142" y="2927243"/>
              <a:ext cx="2520280" cy="2033272"/>
              <a:chOff x="9336360" y="2924944"/>
              <a:chExt cx="2520280" cy="2033272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52" t="4365" r="33945" b="4365"/>
              <a:stretch/>
            </p:blipFill>
            <p:spPr>
              <a:xfrm>
                <a:off x="9496323" y="3006407"/>
                <a:ext cx="936179" cy="1820346"/>
              </a:xfrm>
              <a:prstGeom prst="rect">
                <a:avLst/>
              </a:prstGeom>
            </p:spPr>
          </p:pic>
          <p:grpSp>
            <p:nvGrpSpPr>
              <p:cNvPr id="110" name="그룹 109"/>
              <p:cNvGrpSpPr/>
              <p:nvPr/>
            </p:nvGrpSpPr>
            <p:grpSpPr>
              <a:xfrm>
                <a:off x="10765706" y="2981699"/>
                <a:ext cx="880486" cy="1844827"/>
                <a:chOff x="5375919" y="2564903"/>
                <a:chExt cx="1512169" cy="3168353"/>
              </a:xfrm>
            </p:grpSpPr>
            <p:pic>
              <p:nvPicPr>
                <p:cNvPr id="108" name="그림 107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919" t="3477" r="35041" b="3250"/>
                <a:stretch/>
              </p:blipFill>
              <p:spPr>
                <a:xfrm>
                  <a:off x="5375919" y="2564903"/>
                  <a:ext cx="1512169" cy="3168353"/>
                </a:xfrm>
                <a:prstGeom prst="rect">
                  <a:avLst/>
                </a:prstGeom>
              </p:spPr>
            </p:pic>
            <p:pic>
              <p:nvPicPr>
                <p:cNvPr id="109" name="그림 108"/>
                <p:cNvPicPr>
                  <a:picLocks noChangeAspect="1"/>
                </p:cNvPicPr>
                <p:nvPr/>
              </p:nvPicPr>
              <p:blipFill rotWithShape="1"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9648" t="4613" r="5694" b="4207"/>
                <a:stretch/>
              </p:blipFill>
              <p:spPr>
                <a:xfrm>
                  <a:off x="5481760" y="3013730"/>
                  <a:ext cx="1322961" cy="2539271"/>
                </a:xfrm>
                <a:prstGeom prst="roundRect">
                  <a:avLst>
                    <a:gd name="adj" fmla="val 6522"/>
                  </a:avLst>
                </a:prstGeom>
              </p:spPr>
            </p:pic>
          </p:grpSp>
          <p:sp>
            <p:nvSpPr>
              <p:cNvPr id="115" name="모서리가 둥근 직사각형 114"/>
              <p:cNvSpPr/>
              <p:nvPr/>
            </p:nvSpPr>
            <p:spPr>
              <a:xfrm>
                <a:off x="9336360" y="2924944"/>
                <a:ext cx="2520280" cy="2033272"/>
              </a:xfrm>
              <a:prstGeom prst="roundRect">
                <a:avLst>
                  <a:gd name="adj" fmla="val 6508"/>
                </a:avLst>
              </a:prstGeom>
              <a:noFill/>
              <a:ln>
                <a:solidFill>
                  <a:srgbClr val="B486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9794881" y="3098535"/>
                <a:ext cx="432048" cy="152347"/>
              </a:xfrm>
              <a:prstGeom prst="rect">
                <a:avLst/>
              </a:prstGeom>
              <a:solidFill>
                <a:srgbClr val="E5DA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0973849" y="3088569"/>
                <a:ext cx="432048" cy="152347"/>
              </a:xfrm>
              <a:prstGeom prst="rect">
                <a:avLst/>
              </a:prstGeom>
              <a:solidFill>
                <a:srgbClr val="E5DA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096" y="3101168"/>
              <a:ext cx="122510" cy="122510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402" y="3110993"/>
              <a:ext cx="122510" cy="122510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5796" y="3126470"/>
              <a:ext cx="122510" cy="122510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23" y="3097364"/>
              <a:ext cx="122510" cy="122510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5939" y="3110993"/>
              <a:ext cx="122510" cy="122510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5176" y="3107230"/>
              <a:ext cx="122510" cy="122510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642" y="3130671"/>
              <a:ext cx="122510" cy="122510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4651" y="3125467"/>
              <a:ext cx="122510" cy="122510"/>
            </a:xfrm>
            <a:prstGeom prst="rect">
              <a:avLst/>
            </a:prstGeom>
          </p:spPr>
        </p:pic>
      </p:grpSp>
      <p:grpSp>
        <p:nvGrpSpPr>
          <p:cNvPr id="78" name="그룹 77"/>
          <p:cNvGrpSpPr/>
          <p:nvPr/>
        </p:nvGrpSpPr>
        <p:grpSpPr>
          <a:xfrm>
            <a:off x="11213121" y="2016117"/>
            <a:ext cx="618882" cy="618882"/>
            <a:chOff x="11056440" y="2000357"/>
            <a:chExt cx="618882" cy="618882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11056440" y="2000357"/>
              <a:ext cx="618882" cy="618882"/>
            </a:xfrm>
            <a:prstGeom prst="roundRect">
              <a:avLst/>
            </a:prstGeom>
            <a:solidFill>
              <a:srgbClr val="D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0125" y="2014384"/>
              <a:ext cx="591512" cy="591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10910" y="1636269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15480" y="1968805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조직도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490147" y="2855150"/>
            <a:ext cx="1512168" cy="37141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82256" y="2746049"/>
            <a:ext cx="10382744" cy="3769705"/>
            <a:chOff x="882256" y="2746049"/>
            <a:chExt cx="10382744" cy="3769705"/>
          </a:xfrm>
        </p:grpSpPr>
        <p:sp>
          <p:nvSpPr>
            <p:cNvPr id="11" name="직사각형 10"/>
            <p:cNvSpPr/>
            <p:nvPr/>
          </p:nvSpPr>
          <p:spPr>
            <a:xfrm>
              <a:off x="5390846" y="2855151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대표이사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339915" y="3536280"/>
              <a:ext cx="1512168" cy="37141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부사장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962647" y="4485485"/>
              <a:ext cx="1526405" cy="1737336"/>
              <a:chOff x="1261105" y="4425847"/>
              <a:chExt cx="1526405" cy="173733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1275342" y="4425847"/>
                <a:ext cx="1512168" cy="37141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기술지원부</a:t>
                </a:r>
                <a:endPara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1261105" y="5012264"/>
                <a:ext cx="1512168" cy="37141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QC </a:t>
                </a:r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지원 팀</a:t>
                </a:r>
                <a:endPara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261105" y="5791770"/>
                <a:ext cx="1512168" cy="37141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QA </a:t>
                </a:r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지원 팀</a:t>
                </a:r>
                <a:endPara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261105" y="5402017"/>
                <a:ext cx="1512168" cy="37141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AS </a:t>
                </a:r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지원 팀</a:t>
                </a:r>
                <a:endPara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9668138" y="4482733"/>
              <a:ext cx="1526404" cy="1736321"/>
              <a:chOff x="9102222" y="4418941"/>
              <a:chExt cx="1526404" cy="1736321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9102222" y="4418941"/>
                <a:ext cx="1512168" cy="37141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영업부</a:t>
                </a:r>
                <a:endPara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116458" y="5004762"/>
                <a:ext cx="1512168" cy="37141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마케팅 팀</a:t>
                </a:r>
                <a:endPara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9116458" y="5783849"/>
                <a:ext cx="1512168" cy="37141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국내 영업 팀</a:t>
                </a:r>
                <a:endPara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9116458" y="5394306"/>
                <a:ext cx="1512168" cy="37141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해외 영업 팀</a:t>
                </a:r>
                <a:endPara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3121310" y="4495746"/>
              <a:ext cx="1526079" cy="1739457"/>
              <a:chOff x="3215764" y="4425847"/>
              <a:chExt cx="1526079" cy="1739457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3229675" y="4425847"/>
                <a:ext cx="1512168" cy="37141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사업부</a:t>
                </a:r>
                <a:endPara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215764" y="4996842"/>
                <a:ext cx="1512168" cy="37141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콜 서비스</a:t>
                </a:r>
                <a:endPara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3215764" y="5793891"/>
                <a:ext cx="1512168" cy="37141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공유오피스</a:t>
                </a:r>
                <a:endPara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3215764" y="5395367"/>
                <a:ext cx="1512168" cy="37141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컨설팅</a:t>
                </a:r>
                <a:endPara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332860" y="4485407"/>
              <a:ext cx="1516207" cy="1735215"/>
              <a:chOff x="5193555" y="4425847"/>
              <a:chExt cx="1516207" cy="1735215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5193555" y="4425847"/>
                <a:ext cx="1512168" cy="37141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개발부</a:t>
                </a:r>
                <a:endPara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197594" y="5010143"/>
                <a:ext cx="1512168" cy="37141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웹</a:t>
                </a:r>
                <a:r>
                  <a:rPr lang="en-US" altLang="ko-KR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sz="1400" dirty="0" err="1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앱</a:t>
                </a:r>
                <a:endPara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5197594" y="5789649"/>
                <a:ext cx="1512168" cy="37141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H/W</a:t>
                </a:r>
                <a:endPara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5197594" y="5399896"/>
                <a:ext cx="1512168" cy="37141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응용</a:t>
                </a:r>
                <a:r>
                  <a:rPr lang="en-US" altLang="ko-KR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S/W</a:t>
                </a:r>
                <a:endPara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7490148" y="4489498"/>
              <a:ext cx="1526079" cy="1745705"/>
              <a:chOff x="7138342" y="4417478"/>
              <a:chExt cx="1526079" cy="1745705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7138342" y="4417478"/>
                <a:ext cx="1512168" cy="37141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관리부</a:t>
                </a:r>
                <a:endPara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7152253" y="4994721"/>
                <a:ext cx="1512168" cy="37141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경리 팀</a:t>
                </a:r>
                <a:endPara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7152253" y="5791770"/>
                <a:ext cx="1512168" cy="37141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회계 팀</a:t>
                </a:r>
                <a:endPara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7152253" y="5393246"/>
                <a:ext cx="1512168" cy="37141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법무 팀</a:t>
                </a:r>
                <a:endPara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4" name="모서리가 둥근 직사각형 53"/>
            <p:cNvSpPr/>
            <p:nvPr/>
          </p:nvSpPr>
          <p:spPr>
            <a:xfrm>
              <a:off x="882256" y="4192553"/>
              <a:ext cx="1687188" cy="2323201"/>
            </a:xfrm>
            <a:prstGeom prst="roundRect">
              <a:avLst/>
            </a:prstGeom>
            <a:noFill/>
            <a:ln w="28575"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3040756" y="4192553"/>
              <a:ext cx="1687188" cy="2323201"/>
            </a:xfrm>
            <a:prstGeom prst="roundRect">
              <a:avLst/>
            </a:prstGeom>
            <a:noFill/>
            <a:ln w="28575"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5245591" y="4171225"/>
              <a:ext cx="1687188" cy="2323201"/>
            </a:xfrm>
            <a:prstGeom prst="roundRect">
              <a:avLst/>
            </a:prstGeom>
            <a:noFill/>
            <a:ln w="28575"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7416549" y="4171159"/>
              <a:ext cx="1687188" cy="2323201"/>
            </a:xfrm>
            <a:prstGeom prst="roundRect">
              <a:avLst/>
            </a:prstGeom>
            <a:noFill/>
            <a:ln w="28575"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9577812" y="4192553"/>
              <a:ext cx="1687188" cy="2323201"/>
            </a:xfrm>
            <a:prstGeom prst="roundRect">
              <a:avLst/>
            </a:prstGeom>
            <a:noFill/>
            <a:ln w="28575"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245591" y="3439953"/>
              <a:ext cx="1687188" cy="596215"/>
            </a:xfrm>
            <a:prstGeom prst="roundRect">
              <a:avLst/>
            </a:prstGeom>
            <a:noFill/>
            <a:ln w="28575"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5252405" y="2746049"/>
              <a:ext cx="1687188" cy="596215"/>
            </a:xfrm>
            <a:prstGeom prst="roundRect">
              <a:avLst/>
            </a:prstGeom>
            <a:noFill/>
            <a:ln w="28575"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7" name="모서리가 둥근 직사각형 66"/>
          <p:cNvSpPr/>
          <p:nvPr/>
        </p:nvSpPr>
        <p:spPr>
          <a:xfrm>
            <a:off x="7402637" y="2746049"/>
            <a:ext cx="1687188" cy="596215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0526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19336" y="1628800"/>
            <a:ext cx="11953328" cy="1080120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415480" y="1968805"/>
            <a:ext cx="170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사 소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b="1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경영자 및 기술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인력</a:t>
            </a:r>
            <a:endParaRPr lang="en-US" altLang="ko-KR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800774"/>
            <a:ext cx="736172" cy="7361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29" name="텍스트 개체 틀 4"/>
          <p:cNvSpPr txBox="1">
            <a:spLocks/>
          </p:cNvSpPr>
          <p:nvPr/>
        </p:nvSpPr>
        <p:spPr>
          <a:xfrm>
            <a:off x="839416" y="2193491"/>
            <a:ext cx="10153128" cy="418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5446529" y="3019814"/>
            <a:ext cx="1274959" cy="3456384"/>
            <a:chOff x="5434067" y="3159927"/>
            <a:chExt cx="1274959" cy="3456384"/>
          </a:xfrm>
        </p:grpSpPr>
        <p:cxnSp>
          <p:nvCxnSpPr>
            <p:cNvPr id="49" name="직선 연결선 48"/>
            <p:cNvCxnSpPr/>
            <p:nvPr/>
          </p:nvCxnSpPr>
          <p:spPr>
            <a:xfrm>
              <a:off x="5434067" y="3591975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/>
            <p:cNvSpPr/>
            <p:nvPr/>
          </p:nvSpPr>
          <p:spPr>
            <a:xfrm>
              <a:off x="5434067" y="3159927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Diretor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문 형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정책 관리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정부기관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RFP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전담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자금관리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사원관리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VR,AR 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QC</a:t>
              </a:r>
            </a:p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4" t="17476" r="31731" b="27185"/>
            <a:stretch/>
          </p:blipFill>
          <p:spPr>
            <a:xfrm>
              <a:off x="5506571" y="5075933"/>
              <a:ext cx="1129951" cy="145165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99" name="그룹 98"/>
          <p:cNvGrpSpPr/>
          <p:nvPr/>
        </p:nvGrpSpPr>
        <p:grpSpPr>
          <a:xfrm>
            <a:off x="3789034" y="3019814"/>
            <a:ext cx="1274959" cy="3456384"/>
            <a:chOff x="3904365" y="3162674"/>
            <a:chExt cx="1274959" cy="3456384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3904365" y="3594722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/>
            <p:cNvSpPr/>
            <p:nvPr/>
          </p:nvSpPr>
          <p:spPr>
            <a:xfrm>
              <a:off x="3904365" y="3162674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CMO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삼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P/ G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총괄</a:t>
              </a:r>
              <a:endPara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MS-office/SQL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Backup&amp;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Recovery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Performance and Turning</a:t>
              </a:r>
            </a:p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8" r="7241" b="15822"/>
            <a:stretch/>
          </p:blipFill>
          <p:spPr>
            <a:xfrm>
              <a:off x="3994653" y="5112837"/>
              <a:ext cx="1116195" cy="144329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04" name="그룹 103"/>
          <p:cNvGrpSpPr/>
          <p:nvPr/>
        </p:nvGrpSpPr>
        <p:grpSpPr>
          <a:xfrm>
            <a:off x="8761519" y="3019814"/>
            <a:ext cx="1274959" cy="3456384"/>
            <a:chOff x="8499697" y="3163351"/>
            <a:chExt cx="1274959" cy="3456384"/>
          </a:xfrm>
        </p:grpSpPr>
        <p:cxnSp>
          <p:nvCxnSpPr>
            <p:cNvPr id="55" name="직선 연결선 54"/>
            <p:cNvCxnSpPr/>
            <p:nvPr/>
          </p:nvCxnSpPr>
          <p:spPr>
            <a:xfrm>
              <a:off x="8499697" y="3595399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/>
            <p:cNvSpPr/>
            <p:nvPr/>
          </p:nvSpPr>
          <p:spPr>
            <a:xfrm>
              <a:off x="8499697" y="3163351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Designer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 량 화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 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디자이너</a:t>
              </a:r>
              <a:endPara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디자인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포토샵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일러스트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프리미어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프로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마야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83" b="23005"/>
            <a:stretch/>
          </p:blipFill>
          <p:spPr>
            <a:xfrm>
              <a:off x="8583542" y="5061583"/>
              <a:ext cx="1107268" cy="147416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06" name="그룹 105"/>
          <p:cNvGrpSpPr/>
          <p:nvPr/>
        </p:nvGrpSpPr>
        <p:grpSpPr>
          <a:xfrm>
            <a:off x="10419015" y="3019814"/>
            <a:ext cx="1274959" cy="3456384"/>
            <a:chOff x="10028935" y="3159927"/>
            <a:chExt cx="1274959" cy="3456384"/>
          </a:xfrm>
        </p:grpSpPr>
        <p:cxnSp>
          <p:nvCxnSpPr>
            <p:cNvPr id="58" name="직선 연결선 57"/>
            <p:cNvCxnSpPr/>
            <p:nvPr/>
          </p:nvCxnSpPr>
          <p:spPr>
            <a:xfrm>
              <a:off x="10028935" y="3591975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/>
            <p:cNvSpPr/>
            <p:nvPr/>
          </p:nvSpPr>
          <p:spPr>
            <a:xfrm>
              <a:off x="10028935" y="3159927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Developer </a:t>
              </a:r>
              <a:r>
                <a:rPr lang="ko-KR" altLang="en-US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 혁   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프로그래머</a:t>
              </a:r>
              <a:endPara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</a:t>
              </a: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Visual C/C++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</a:t>
              </a:r>
            </a:p>
            <a:p>
              <a:r>
                <a:rPr lang="en-US" altLang="ko-KR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.net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응용프로그램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82" t="13254" r="15912" b="24121"/>
            <a:stretch/>
          </p:blipFill>
          <p:spPr>
            <a:xfrm>
              <a:off x="10087029" y="5070957"/>
              <a:ext cx="1158770" cy="144846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03" name="그룹 102"/>
          <p:cNvGrpSpPr/>
          <p:nvPr/>
        </p:nvGrpSpPr>
        <p:grpSpPr>
          <a:xfrm>
            <a:off x="7104023" y="3019814"/>
            <a:ext cx="1274960" cy="3456384"/>
            <a:chOff x="6963768" y="3163351"/>
            <a:chExt cx="1274960" cy="3456384"/>
          </a:xfrm>
        </p:grpSpPr>
        <p:cxnSp>
          <p:nvCxnSpPr>
            <p:cNvPr id="52" name="직선 연결선 51"/>
            <p:cNvCxnSpPr/>
            <p:nvPr/>
          </p:nvCxnSpPr>
          <p:spPr>
            <a:xfrm>
              <a:off x="6963768" y="3595399"/>
              <a:ext cx="1274960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/>
            <p:cNvSpPr/>
            <p:nvPr/>
          </p:nvSpPr>
          <p:spPr>
            <a:xfrm>
              <a:off x="6963769" y="3163351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Publisher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현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섭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WEB</a:t>
              </a:r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마스터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퍼블리싱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웹사이트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UX/UI 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프론티어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설계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관리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43" t="5642" r="16540" b="25469"/>
            <a:stretch/>
          </p:blipFill>
          <p:spPr>
            <a:xfrm>
              <a:off x="7045392" y="5067967"/>
              <a:ext cx="1111713" cy="145961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85" name="그룹 84"/>
          <p:cNvGrpSpPr/>
          <p:nvPr/>
        </p:nvGrpSpPr>
        <p:grpSpPr>
          <a:xfrm>
            <a:off x="2131539" y="3019814"/>
            <a:ext cx="1274959" cy="3456384"/>
            <a:chOff x="2368519" y="3157725"/>
            <a:chExt cx="1274959" cy="3456384"/>
          </a:xfrm>
        </p:grpSpPr>
        <p:cxnSp>
          <p:nvCxnSpPr>
            <p:cNvPr id="42" name="직선 연결선 41"/>
            <p:cNvCxnSpPr/>
            <p:nvPr/>
          </p:nvCxnSpPr>
          <p:spPr>
            <a:xfrm>
              <a:off x="2368519" y="3589773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/>
            <p:cNvSpPr/>
            <p:nvPr/>
          </p:nvSpPr>
          <p:spPr>
            <a:xfrm>
              <a:off x="2368519" y="3157725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CTO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상 기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운영 총괄</a:t>
              </a:r>
              <a:endPara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제조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PM</a:t>
              </a: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솔루션 기획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 사업 개발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 총괄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474044" y="3048691"/>
            <a:ext cx="1274959" cy="3456384"/>
            <a:chOff x="844658" y="3140968"/>
            <a:chExt cx="1274959" cy="3456384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844658" y="3573016"/>
              <a:ext cx="1274959" cy="0"/>
            </a:xfrm>
            <a:prstGeom prst="line">
              <a:avLst/>
            </a:prstGeom>
            <a:ln>
              <a:solidFill>
                <a:srgbClr val="B486D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844658" y="3140968"/>
              <a:ext cx="1274959" cy="3456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CEO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박 길 호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b="1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경영 기획 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서울도시철도공사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M&amp;A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중개  및        </a:t>
              </a:r>
              <a:r>
                <a:rPr lang="ko-KR" altLang="en-US" sz="1100" dirty="0" err="1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자문사</a:t>
              </a:r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대표</a:t>
              </a:r>
              <a:endPara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재무설계자문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2" t="7836" r="3237" b="15713"/>
            <a:stretch/>
          </p:blipFill>
          <p:spPr>
            <a:xfrm flipH="1">
              <a:off x="863533" y="5033445"/>
              <a:ext cx="1146918" cy="155797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66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픽스어빌리티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주식회사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(FIXABILITY.CO.LTD)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49820" y="2925221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340285" y="2921655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675669" y="2921655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2000523" y="2925221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7001100" y="2921655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8661915" y="2899859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10301746" y="2899858"/>
            <a:ext cx="1480806" cy="3650569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90" y="4985233"/>
            <a:ext cx="1179340" cy="14936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67294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52182" y="2364824"/>
            <a:ext cx="2657805" cy="834523"/>
            <a:chOff x="452182" y="2244890"/>
            <a:chExt cx="2657805" cy="834523"/>
          </a:xfrm>
        </p:grpSpPr>
        <p:sp>
          <p:nvSpPr>
            <p:cNvPr id="54" name="TextBox 53"/>
            <p:cNvSpPr txBox="1"/>
            <p:nvPr/>
          </p:nvSpPr>
          <p:spPr>
            <a:xfrm>
              <a:off x="452182" y="2617748"/>
              <a:ext cx="26107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운영난을 겪고 있는 공인중개사를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무상 오피스 솔루션 지원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Text Box 8"/>
            <p:cNvSpPr txBox="1">
              <a:spLocks noChangeArrowheads="1"/>
            </p:cNvSpPr>
            <p:nvPr/>
          </p:nvSpPr>
          <p:spPr bwMode="auto">
            <a:xfrm>
              <a:off x="499237" y="2244890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중개사 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협업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9074679" y="2576096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서류 열람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확정 일자 등기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까지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제공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투명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 거래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141114" y="5622339"/>
            <a:ext cx="2737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 첨단 기술 적용 플랫폼 제공으로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안전한 비대면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전자계약을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 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 Box 8"/>
          <p:cNvSpPr txBox="1">
            <a:spLocks noChangeArrowheads="1"/>
          </p:cNvSpPr>
          <p:nvPr/>
        </p:nvSpPr>
        <p:spPr bwMode="auto">
          <a:xfrm>
            <a:off x="9141114" y="5178519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시장 </a:t>
            </a:r>
            <a:r>
              <a:rPr lang="ko-KR" altLang="en-US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개선</a:t>
            </a:r>
            <a:endParaRPr lang="ko-KR" altLang="ko-KR" sz="2000" b="1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55909" y="5265975"/>
            <a:ext cx="2970249" cy="1089263"/>
            <a:chOff x="155909" y="5199732"/>
            <a:chExt cx="2970249" cy="1089263"/>
          </a:xfrm>
        </p:grpSpPr>
        <p:sp>
          <p:nvSpPr>
            <p:cNvPr id="79" name="TextBox 78"/>
            <p:cNvSpPr txBox="1"/>
            <p:nvPr/>
          </p:nvSpPr>
          <p:spPr>
            <a:xfrm>
              <a:off x="155909" y="5642664"/>
              <a:ext cx="2970249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공인중개사의 활동 영역이 확대되도록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공유오피스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내에서 협업 및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정보공유를통해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나은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비즈니스가 되도록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기회를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비즈니스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기회 확대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82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 전용 공유 오피스 운영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262020" y="2309864"/>
            <a:ext cx="4167109" cy="4187343"/>
            <a:chOff x="4262020" y="2309864"/>
            <a:chExt cx="4167109" cy="4187343"/>
          </a:xfrm>
        </p:grpSpPr>
        <p:sp>
          <p:nvSpPr>
            <p:cNvPr id="88" name="도넛 87"/>
            <p:cNvSpPr/>
            <p:nvPr/>
          </p:nvSpPr>
          <p:spPr>
            <a:xfrm>
              <a:off x="4262020" y="2309864"/>
              <a:ext cx="3509512" cy="3509511"/>
            </a:xfrm>
            <a:prstGeom prst="donut">
              <a:avLst>
                <a:gd name="adj" fmla="val 11445"/>
              </a:avLst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 rot="2524137">
              <a:off x="6740948" y="5450559"/>
              <a:ext cx="1653252" cy="377443"/>
            </a:xfrm>
            <a:prstGeom prst="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7495951" y="5564029"/>
              <a:ext cx="933178" cy="933178"/>
            </a:xfrm>
            <a:prstGeom prst="ellipse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4482" y="5735458"/>
              <a:ext cx="562490" cy="562490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3773771" y="1872961"/>
            <a:ext cx="4617617" cy="4588068"/>
            <a:chOff x="3773771" y="1872961"/>
            <a:chExt cx="4617617" cy="4588068"/>
          </a:xfrm>
        </p:grpSpPr>
        <p:sp>
          <p:nvSpPr>
            <p:cNvPr id="87" name="도넛 86"/>
            <p:cNvSpPr/>
            <p:nvPr/>
          </p:nvSpPr>
          <p:spPr>
            <a:xfrm>
              <a:off x="4805550" y="2853395"/>
              <a:ext cx="2422452" cy="2422449"/>
            </a:xfrm>
            <a:prstGeom prst="donut">
              <a:avLst>
                <a:gd name="adj" fmla="val 15603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 rot="8139279">
              <a:off x="3893848" y="5261840"/>
              <a:ext cx="1793651" cy="377443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3773771" y="5527851"/>
              <a:ext cx="933178" cy="93317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3" name="그룹 102"/>
            <p:cNvGrpSpPr/>
            <p:nvPr/>
          </p:nvGrpSpPr>
          <p:grpSpPr>
            <a:xfrm>
              <a:off x="4004415" y="5762812"/>
              <a:ext cx="464097" cy="463254"/>
              <a:chOff x="3959236" y="5622046"/>
              <a:chExt cx="464097" cy="463254"/>
            </a:xfrm>
            <a:noFill/>
          </p:grpSpPr>
          <p:sp>
            <p:nvSpPr>
              <p:cNvPr id="104" name="Freeform 5"/>
              <p:cNvSpPr>
                <a:spLocks noEditPoints="1"/>
              </p:cNvSpPr>
              <p:nvPr/>
            </p:nvSpPr>
            <p:spPr bwMode="auto">
              <a:xfrm>
                <a:off x="3959236" y="5689947"/>
                <a:ext cx="155920" cy="395353"/>
              </a:xfrm>
              <a:custGeom>
                <a:avLst/>
                <a:gdLst>
                  <a:gd name="T0" fmla="*/ 88 w 407"/>
                  <a:gd name="T1" fmla="*/ 193 h 1032"/>
                  <a:gd name="T2" fmla="*/ 32 w 407"/>
                  <a:gd name="T3" fmla="*/ 223 h 1032"/>
                  <a:gd name="T4" fmla="*/ 8 w 407"/>
                  <a:gd name="T5" fmla="*/ 259 h 1032"/>
                  <a:gd name="T6" fmla="*/ 0 w 407"/>
                  <a:gd name="T7" fmla="*/ 564 h 1032"/>
                  <a:gd name="T8" fmla="*/ 2 w 407"/>
                  <a:gd name="T9" fmla="*/ 580 h 1032"/>
                  <a:gd name="T10" fmla="*/ 10 w 407"/>
                  <a:gd name="T11" fmla="*/ 592 h 1032"/>
                  <a:gd name="T12" fmla="*/ 28 w 407"/>
                  <a:gd name="T13" fmla="*/ 600 h 1032"/>
                  <a:gd name="T14" fmla="*/ 44 w 407"/>
                  <a:gd name="T15" fmla="*/ 600 h 1032"/>
                  <a:gd name="T16" fmla="*/ 64 w 407"/>
                  <a:gd name="T17" fmla="*/ 592 h 1032"/>
                  <a:gd name="T18" fmla="*/ 70 w 407"/>
                  <a:gd name="T19" fmla="*/ 580 h 1032"/>
                  <a:gd name="T20" fmla="*/ 74 w 407"/>
                  <a:gd name="T21" fmla="*/ 327 h 1032"/>
                  <a:gd name="T22" fmla="*/ 92 w 407"/>
                  <a:gd name="T23" fmla="*/ 984 h 1032"/>
                  <a:gd name="T24" fmla="*/ 102 w 407"/>
                  <a:gd name="T25" fmla="*/ 1010 h 1032"/>
                  <a:gd name="T26" fmla="*/ 116 w 407"/>
                  <a:gd name="T27" fmla="*/ 1024 h 1032"/>
                  <a:gd name="T28" fmla="*/ 144 w 407"/>
                  <a:gd name="T29" fmla="*/ 1032 h 1032"/>
                  <a:gd name="T30" fmla="*/ 164 w 407"/>
                  <a:gd name="T31" fmla="*/ 1028 h 1032"/>
                  <a:gd name="T32" fmla="*/ 178 w 407"/>
                  <a:gd name="T33" fmla="*/ 1018 h 1032"/>
                  <a:gd name="T34" fmla="*/ 192 w 407"/>
                  <a:gd name="T35" fmla="*/ 994 h 1032"/>
                  <a:gd name="T36" fmla="*/ 213 w 407"/>
                  <a:gd name="T37" fmla="*/ 604 h 1032"/>
                  <a:gd name="T38" fmla="*/ 215 w 407"/>
                  <a:gd name="T39" fmla="*/ 994 h 1032"/>
                  <a:gd name="T40" fmla="*/ 229 w 407"/>
                  <a:gd name="T41" fmla="*/ 1018 h 1032"/>
                  <a:gd name="T42" fmla="*/ 245 w 407"/>
                  <a:gd name="T43" fmla="*/ 1028 h 1032"/>
                  <a:gd name="T44" fmla="*/ 265 w 407"/>
                  <a:gd name="T45" fmla="*/ 1032 h 1032"/>
                  <a:gd name="T46" fmla="*/ 291 w 407"/>
                  <a:gd name="T47" fmla="*/ 1024 h 1032"/>
                  <a:gd name="T48" fmla="*/ 305 w 407"/>
                  <a:gd name="T49" fmla="*/ 1010 h 1032"/>
                  <a:gd name="T50" fmla="*/ 313 w 407"/>
                  <a:gd name="T51" fmla="*/ 984 h 1032"/>
                  <a:gd name="T52" fmla="*/ 333 w 407"/>
                  <a:gd name="T53" fmla="*/ 564 h 1032"/>
                  <a:gd name="T54" fmla="*/ 335 w 407"/>
                  <a:gd name="T55" fmla="*/ 580 h 1032"/>
                  <a:gd name="T56" fmla="*/ 343 w 407"/>
                  <a:gd name="T57" fmla="*/ 592 h 1032"/>
                  <a:gd name="T58" fmla="*/ 363 w 407"/>
                  <a:gd name="T59" fmla="*/ 600 h 1032"/>
                  <a:gd name="T60" fmla="*/ 377 w 407"/>
                  <a:gd name="T61" fmla="*/ 600 h 1032"/>
                  <a:gd name="T62" fmla="*/ 397 w 407"/>
                  <a:gd name="T63" fmla="*/ 592 h 1032"/>
                  <a:gd name="T64" fmla="*/ 405 w 407"/>
                  <a:gd name="T65" fmla="*/ 572 h 1032"/>
                  <a:gd name="T66" fmla="*/ 407 w 407"/>
                  <a:gd name="T67" fmla="*/ 299 h 1032"/>
                  <a:gd name="T68" fmla="*/ 389 w 407"/>
                  <a:gd name="T69" fmla="*/ 239 h 1032"/>
                  <a:gd name="T70" fmla="*/ 357 w 407"/>
                  <a:gd name="T71" fmla="*/ 209 h 1032"/>
                  <a:gd name="T72" fmla="*/ 297 w 407"/>
                  <a:gd name="T73" fmla="*/ 191 h 1032"/>
                  <a:gd name="T74" fmla="*/ 204 w 407"/>
                  <a:gd name="T75" fmla="*/ 169 h 1032"/>
                  <a:gd name="T76" fmla="*/ 249 w 407"/>
                  <a:gd name="T77" fmla="*/ 155 h 1032"/>
                  <a:gd name="T78" fmla="*/ 273 w 407"/>
                  <a:gd name="T79" fmla="*/ 131 h 1032"/>
                  <a:gd name="T80" fmla="*/ 287 w 407"/>
                  <a:gd name="T81" fmla="*/ 84 h 1032"/>
                  <a:gd name="T82" fmla="*/ 281 w 407"/>
                  <a:gd name="T83" fmla="*/ 52 h 1032"/>
                  <a:gd name="T84" fmla="*/ 263 w 407"/>
                  <a:gd name="T85" fmla="*/ 24 h 1032"/>
                  <a:gd name="T86" fmla="*/ 219 w 407"/>
                  <a:gd name="T87" fmla="*/ 0 h 1032"/>
                  <a:gd name="T88" fmla="*/ 186 w 407"/>
                  <a:gd name="T89" fmla="*/ 0 h 1032"/>
                  <a:gd name="T90" fmla="*/ 144 w 407"/>
                  <a:gd name="T91" fmla="*/ 24 h 1032"/>
                  <a:gd name="T92" fmla="*/ 126 w 407"/>
                  <a:gd name="T93" fmla="*/ 52 h 1032"/>
                  <a:gd name="T94" fmla="*/ 120 w 407"/>
                  <a:gd name="T95" fmla="*/ 84 h 1032"/>
                  <a:gd name="T96" fmla="*/ 132 w 407"/>
                  <a:gd name="T97" fmla="*/ 131 h 1032"/>
                  <a:gd name="T98" fmla="*/ 156 w 407"/>
                  <a:gd name="T99" fmla="*/ 155 h 1032"/>
                  <a:gd name="T100" fmla="*/ 204 w 407"/>
                  <a:gd name="T101" fmla="*/ 169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07" h="1032">
                    <a:moveTo>
                      <a:pt x="108" y="191"/>
                    </a:moveTo>
                    <a:lnTo>
                      <a:pt x="108" y="191"/>
                    </a:lnTo>
                    <a:lnTo>
                      <a:pt x="88" y="193"/>
                    </a:lnTo>
                    <a:lnTo>
                      <a:pt x="68" y="199"/>
                    </a:lnTo>
                    <a:lnTo>
                      <a:pt x="48" y="209"/>
                    </a:lnTo>
                    <a:lnTo>
                      <a:pt x="32" y="223"/>
                    </a:lnTo>
                    <a:lnTo>
                      <a:pt x="32" y="223"/>
                    </a:lnTo>
                    <a:lnTo>
                      <a:pt x="18" y="239"/>
                    </a:lnTo>
                    <a:lnTo>
                      <a:pt x="8" y="259"/>
                    </a:lnTo>
                    <a:lnTo>
                      <a:pt x="2" y="279"/>
                    </a:lnTo>
                    <a:lnTo>
                      <a:pt x="0" y="299"/>
                    </a:lnTo>
                    <a:lnTo>
                      <a:pt x="0" y="564"/>
                    </a:lnTo>
                    <a:lnTo>
                      <a:pt x="0" y="564"/>
                    </a:lnTo>
                    <a:lnTo>
                      <a:pt x="0" y="572"/>
                    </a:lnTo>
                    <a:lnTo>
                      <a:pt x="2" y="580"/>
                    </a:lnTo>
                    <a:lnTo>
                      <a:pt x="6" y="586"/>
                    </a:lnTo>
                    <a:lnTo>
                      <a:pt x="10" y="592"/>
                    </a:lnTo>
                    <a:lnTo>
                      <a:pt x="10" y="592"/>
                    </a:lnTo>
                    <a:lnTo>
                      <a:pt x="16" y="596"/>
                    </a:lnTo>
                    <a:lnTo>
                      <a:pt x="22" y="598"/>
                    </a:lnTo>
                    <a:lnTo>
                      <a:pt x="28" y="600"/>
                    </a:lnTo>
                    <a:lnTo>
                      <a:pt x="36" y="602"/>
                    </a:lnTo>
                    <a:lnTo>
                      <a:pt x="36" y="602"/>
                    </a:lnTo>
                    <a:lnTo>
                      <a:pt x="44" y="600"/>
                    </a:lnTo>
                    <a:lnTo>
                      <a:pt x="52" y="598"/>
                    </a:lnTo>
                    <a:lnTo>
                      <a:pt x="58" y="596"/>
                    </a:lnTo>
                    <a:lnTo>
                      <a:pt x="64" y="592"/>
                    </a:lnTo>
                    <a:lnTo>
                      <a:pt x="64" y="592"/>
                    </a:lnTo>
                    <a:lnTo>
                      <a:pt x="68" y="586"/>
                    </a:lnTo>
                    <a:lnTo>
                      <a:pt x="70" y="580"/>
                    </a:lnTo>
                    <a:lnTo>
                      <a:pt x="72" y="572"/>
                    </a:lnTo>
                    <a:lnTo>
                      <a:pt x="74" y="564"/>
                    </a:lnTo>
                    <a:lnTo>
                      <a:pt x="74" y="327"/>
                    </a:lnTo>
                    <a:lnTo>
                      <a:pt x="92" y="327"/>
                    </a:lnTo>
                    <a:lnTo>
                      <a:pt x="92" y="984"/>
                    </a:lnTo>
                    <a:lnTo>
                      <a:pt x="92" y="984"/>
                    </a:lnTo>
                    <a:lnTo>
                      <a:pt x="94" y="994"/>
                    </a:lnTo>
                    <a:lnTo>
                      <a:pt x="96" y="1002"/>
                    </a:lnTo>
                    <a:lnTo>
                      <a:pt x="102" y="1010"/>
                    </a:lnTo>
                    <a:lnTo>
                      <a:pt x="108" y="1018"/>
                    </a:lnTo>
                    <a:lnTo>
                      <a:pt x="108" y="1018"/>
                    </a:lnTo>
                    <a:lnTo>
                      <a:pt x="116" y="1024"/>
                    </a:lnTo>
                    <a:lnTo>
                      <a:pt x="124" y="1028"/>
                    </a:lnTo>
                    <a:lnTo>
                      <a:pt x="134" y="1032"/>
                    </a:lnTo>
                    <a:lnTo>
                      <a:pt x="144" y="1032"/>
                    </a:lnTo>
                    <a:lnTo>
                      <a:pt x="144" y="1032"/>
                    </a:lnTo>
                    <a:lnTo>
                      <a:pt x="154" y="1032"/>
                    </a:lnTo>
                    <a:lnTo>
                      <a:pt x="164" y="1028"/>
                    </a:lnTo>
                    <a:lnTo>
                      <a:pt x="172" y="1024"/>
                    </a:lnTo>
                    <a:lnTo>
                      <a:pt x="178" y="1018"/>
                    </a:lnTo>
                    <a:lnTo>
                      <a:pt x="178" y="1018"/>
                    </a:lnTo>
                    <a:lnTo>
                      <a:pt x="186" y="1010"/>
                    </a:lnTo>
                    <a:lnTo>
                      <a:pt x="190" y="1002"/>
                    </a:lnTo>
                    <a:lnTo>
                      <a:pt x="192" y="994"/>
                    </a:lnTo>
                    <a:lnTo>
                      <a:pt x="194" y="984"/>
                    </a:lnTo>
                    <a:lnTo>
                      <a:pt x="194" y="604"/>
                    </a:lnTo>
                    <a:lnTo>
                      <a:pt x="213" y="604"/>
                    </a:lnTo>
                    <a:lnTo>
                      <a:pt x="213" y="984"/>
                    </a:lnTo>
                    <a:lnTo>
                      <a:pt x="213" y="984"/>
                    </a:lnTo>
                    <a:lnTo>
                      <a:pt x="215" y="994"/>
                    </a:lnTo>
                    <a:lnTo>
                      <a:pt x="217" y="1002"/>
                    </a:lnTo>
                    <a:lnTo>
                      <a:pt x="223" y="1010"/>
                    </a:lnTo>
                    <a:lnTo>
                      <a:pt x="229" y="1018"/>
                    </a:lnTo>
                    <a:lnTo>
                      <a:pt x="229" y="1018"/>
                    </a:lnTo>
                    <a:lnTo>
                      <a:pt x="235" y="1024"/>
                    </a:lnTo>
                    <a:lnTo>
                      <a:pt x="245" y="1028"/>
                    </a:lnTo>
                    <a:lnTo>
                      <a:pt x="255" y="1032"/>
                    </a:lnTo>
                    <a:lnTo>
                      <a:pt x="265" y="1032"/>
                    </a:lnTo>
                    <a:lnTo>
                      <a:pt x="265" y="1032"/>
                    </a:lnTo>
                    <a:lnTo>
                      <a:pt x="275" y="1032"/>
                    </a:lnTo>
                    <a:lnTo>
                      <a:pt x="283" y="1028"/>
                    </a:lnTo>
                    <a:lnTo>
                      <a:pt x="291" y="1024"/>
                    </a:lnTo>
                    <a:lnTo>
                      <a:pt x="299" y="1018"/>
                    </a:lnTo>
                    <a:lnTo>
                      <a:pt x="299" y="1018"/>
                    </a:lnTo>
                    <a:lnTo>
                      <a:pt x="305" y="1010"/>
                    </a:lnTo>
                    <a:lnTo>
                      <a:pt x="309" y="1002"/>
                    </a:lnTo>
                    <a:lnTo>
                      <a:pt x="311" y="994"/>
                    </a:lnTo>
                    <a:lnTo>
                      <a:pt x="313" y="984"/>
                    </a:lnTo>
                    <a:lnTo>
                      <a:pt x="313" y="327"/>
                    </a:lnTo>
                    <a:lnTo>
                      <a:pt x="333" y="327"/>
                    </a:lnTo>
                    <a:lnTo>
                      <a:pt x="333" y="564"/>
                    </a:lnTo>
                    <a:lnTo>
                      <a:pt x="333" y="564"/>
                    </a:lnTo>
                    <a:lnTo>
                      <a:pt x="333" y="572"/>
                    </a:lnTo>
                    <a:lnTo>
                      <a:pt x="335" y="580"/>
                    </a:lnTo>
                    <a:lnTo>
                      <a:pt x="337" y="586"/>
                    </a:lnTo>
                    <a:lnTo>
                      <a:pt x="343" y="592"/>
                    </a:lnTo>
                    <a:lnTo>
                      <a:pt x="343" y="592"/>
                    </a:lnTo>
                    <a:lnTo>
                      <a:pt x="349" y="596"/>
                    </a:lnTo>
                    <a:lnTo>
                      <a:pt x="355" y="598"/>
                    </a:lnTo>
                    <a:lnTo>
                      <a:pt x="363" y="600"/>
                    </a:lnTo>
                    <a:lnTo>
                      <a:pt x="369" y="602"/>
                    </a:lnTo>
                    <a:lnTo>
                      <a:pt x="369" y="602"/>
                    </a:lnTo>
                    <a:lnTo>
                      <a:pt x="377" y="600"/>
                    </a:lnTo>
                    <a:lnTo>
                      <a:pt x="385" y="598"/>
                    </a:lnTo>
                    <a:lnTo>
                      <a:pt x="391" y="596"/>
                    </a:lnTo>
                    <a:lnTo>
                      <a:pt x="397" y="592"/>
                    </a:lnTo>
                    <a:lnTo>
                      <a:pt x="397" y="592"/>
                    </a:lnTo>
                    <a:lnTo>
                      <a:pt x="403" y="580"/>
                    </a:lnTo>
                    <a:lnTo>
                      <a:pt x="405" y="572"/>
                    </a:lnTo>
                    <a:lnTo>
                      <a:pt x="407" y="564"/>
                    </a:lnTo>
                    <a:lnTo>
                      <a:pt x="407" y="299"/>
                    </a:lnTo>
                    <a:lnTo>
                      <a:pt x="407" y="299"/>
                    </a:lnTo>
                    <a:lnTo>
                      <a:pt x="405" y="279"/>
                    </a:lnTo>
                    <a:lnTo>
                      <a:pt x="399" y="259"/>
                    </a:lnTo>
                    <a:lnTo>
                      <a:pt x="389" y="239"/>
                    </a:lnTo>
                    <a:lnTo>
                      <a:pt x="375" y="223"/>
                    </a:lnTo>
                    <a:lnTo>
                      <a:pt x="375" y="223"/>
                    </a:lnTo>
                    <a:lnTo>
                      <a:pt x="357" y="209"/>
                    </a:lnTo>
                    <a:lnTo>
                      <a:pt x="339" y="199"/>
                    </a:lnTo>
                    <a:lnTo>
                      <a:pt x="319" y="193"/>
                    </a:lnTo>
                    <a:lnTo>
                      <a:pt x="297" y="191"/>
                    </a:lnTo>
                    <a:lnTo>
                      <a:pt x="108" y="191"/>
                    </a:lnTo>
                    <a:close/>
                    <a:moveTo>
                      <a:pt x="204" y="169"/>
                    </a:moveTo>
                    <a:lnTo>
                      <a:pt x="204" y="169"/>
                    </a:lnTo>
                    <a:lnTo>
                      <a:pt x="219" y="167"/>
                    </a:lnTo>
                    <a:lnTo>
                      <a:pt x="235" y="163"/>
                    </a:lnTo>
                    <a:lnTo>
                      <a:pt x="249" y="155"/>
                    </a:lnTo>
                    <a:lnTo>
                      <a:pt x="263" y="145"/>
                    </a:lnTo>
                    <a:lnTo>
                      <a:pt x="263" y="145"/>
                    </a:lnTo>
                    <a:lnTo>
                      <a:pt x="273" y="131"/>
                    </a:lnTo>
                    <a:lnTo>
                      <a:pt x="281" y="118"/>
                    </a:lnTo>
                    <a:lnTo>
                      <a:pt x="287" y="102"/>
                    </a:lnTo>
                    <a:lnTo>
                      <a:pt x="287" y="84"/>
                    </a:lnTo>
                    <a:lnTo>
                      <a:pt x="287" y="84"/>
                    </a:lnTo>
                    <a:lnTo>
                      <a:pt x="287" y="68"/>
                    </a:lnTo>
                    <a:lnTo>
                      <a:pt x="281" y="52"/>
                    </a:lnTo>
                    <a:lnTo>
                      <a:pt x="273" y="38"/>
                    </a:lnTo>
                    <a:lnTo>
                      <a:pt x="263" y="24"/>
                    </a:lnTo>
                    <a:lnTo>
                      <a:pt x="263" y="24"/>
                    </a:lnTo>
                    <a:lnTo>
                      <a:pt x="249" y="14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04" y="0"/>
                    </a:lnTo>
                    <a:lnTo>
                      <a:pt x="204" y="0"/>
                    </a:lnTo>
                    <a:lnTo>
                      <a:pt x="186" y="0"/>
                    </a:lnTo>
                    <a:lnTo>
                      <a:pt x="170" y="6"/>
                    </a:lnTo>
                    <a:lnTo>
                      <a:pt x="156" y="14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132" y="38"/>
                    </a:lnTo>
                    <a:lnTo>
                      <a:pt x="126" y="52"/>
                    </a:lnTo>
                    <a:lnTo>
                      <a:pt x="120" y="68"/>
                    </a:lnTo>
                    <a:lnTo>
                      <a:pt x="120" y="84"/>
                    </a:lnTo>
                    <a:lnTo>
                      <a:pt x="120" y="84"/>
                    </a:lnTo>
                    <a:lnTo>
                      <a:pt x="120" y="102"/>
                    </a:lnTo>
                    <a:lnTo>
                      <a:pt x="126" y="118"/>
                    </a:lnTo>
                    <a:lnTo>
                      <a:pt x="132" y="131"/>
                    </a:lnTo>
                    <a:lnTo>
                      <a:pt x="144" y="145"/>
                    </a:lnTo>
                    <a:lnTo>
                      <a:pt x="144" y="145"/>
                    </a:lnTo>
                    <a:lnTo>
                      <a:pt x="156" y="155"/>
                    </a:lnTo>
                    <a:lnTo>
                      <a:pt x="170" y="163"/>
                    </a:lnTo>
                    <a:lnTo>
                      <a:pt x="186" y="167"/>
                    </a:lnTo>
                    <a:lnTo>
                      <a:pt x="204" y="169"/>
                    </a:lnTo>
                    <a:lnTo>
                      <a:pt x="204" y="16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5" name="Freeform 5"/>
              <p:cNvSpPr>
                <a:spLocks noEditPoints="1"/>
              </p:cNvSpPr>
              <p:nvPr/>
            </p:nvSpPr>
            <p:spPr bwMode="auto">
              <a:xfrm>
                <a:off x="4118818" y="5622046"/>
                <a:ext cx="155920" cy="395353"/>
              </a:xfrm>
              <a:custGeom>
                <a:avLst/>
                <a:gdLst>
                  <a:gd name="T0" fmla="*/ 88 w 407"/>
                  <a:gd name="T1" fmla="*/ 193 h 1032"/>
                  <a:gd name="T2" fmla="*/ 32 w 407"/>
                  <a:gd name="T3" fmla="*/ 223 h 1032"/>
                  <a:gd name="T4" fmla="*/ 8 w 407"/>
                  <a:gd name="T5" fmla="*/ 259 h 1032"/>
                  <a:gd name="T6" fmla="*/ 0 w 407"/>
                  <a:gd name="T7" fmla="*/ 564 h 1032"/>
                  <a:gd name="T8" fmla="*/ 2 w 407"/>
                  <a:gd name="T9" fmla="*/ 580 h 1032"/>
                  <a:gd name="T10" fmla="*/ 10 w 407"/>
                  <a:gd name="T11" fmla="*/ 592 h 1032"/>
                  <a:gd name="T12" fmla="*/ 28 w 407"/>
                  <a:gd name="T13" fmla="*/ 600 h 1032"/>
                  <a:gd name="T14" fmla="*/ 44 w 407"/>
                  <a:gd name="T15" fmla="*/ 600 h 1032"/>
                  <a:gd name="T16" fmla="*/ 64 w 407"/>
                  <a:gd name="T17" fmla="*/ 592 h 1032"/>
                  <a:gd name="T18" fmla="*/ 70 w 407"/>
                  <a:gd name="T19" fmla="*/ 580 h 1032"/>
                  <a:gd name="T20" fmla="*/ 74 w 407"/>
                  <a:gd name="T21" fmla="*/ 327 h 1032"/>
                  <a:gd name="T22" fmla="*/ 92 w 407"/>
                  <a:gd name="T23" fmla="*/ 984 h 1032"/>
                  <a:gd name="T24" fmla="*/ 102 w 407"/>
                  <a:gd name="T25" fmla="*/ 1010 h 1032"/>
                  <a:gd name="T26" fmla="*/ 116 w 407"/>
                  <a:gd name="T27" fmla="*/ 1024 h 1032"/>
                  <a:gd name="T28" fmla="*/ 144 w 407"/>
                  <a:gd name="T29" fmla="*/ 1032 h 1032"/>
                  <a:gd name="T30" fmla="*/ 164 w 407"/>
                  <a:gd name="T31" fmla="*/ 1028 h 1032"/>
                  <a:gd name="T32" fmla="*/ 178 w 407"/>
                  <a:gd name="T33" fmla="*/ 1018 h 1032"/>
                  <a:gd name="T34" fmla="*/ 192 w 407"/>
                  <a:gd name="T35" fmla="*/ 994 h 1032"/>
                  <a:gd name="T36" fmla="*/ 213 w 407"/>
                  <a:gd name="T37" fmla="*/ 604 h 1032"/>
                  <a:gd name="T38" fmla="*/ 215 w 407"/>
                  <a:gd name="T39" fmla="*/ 994 h 1032"/>
                  <a:gd name="T40" fmla="*/ 229 w 407"/>
                  <a:gd name="T41" fmla="*/ 1018 h 1032"/>
                  <a:gd name="T42" fmla="*/ 245 w 407"/>
                  <a:gd name="T43" fmla="*/ 1028 h 1032"/>
                  <a:gd name="T44" fmla="*/ 265 w 407"/>
                  <a:gd name="T45" fmla="*/ 1032 h 1032"/>
                  <a:gd name="T46" fmla="*/ 291 w 407"/>
                  <a:gd name="T47" fmla="*/ 1024 h 1032"/>
                  <a:gd name="T48" fmla="*/ 305 w 407"/>
                  <a:gd name="T49" fmla="*/ 1010 h 1032"/>
                  <a:gd name="T50" fmla="*/ 313 w 407"/>
                  <a:gd name="T51" fmla="*/ 984 h 1032"/>
                  <a:gd name="T52" fmla="*/ 333 w 407"/>
                  <a:gd name="T53" fmla="*/ 564 h 1032"/>
                  <a:gd name="T54" fmla="*/ 335 w 407"/>
                  <a:gd name="T55" fmla="*/ 580 h 1032"/>
                  <a:gd name="T56" fmla="*/ 343 w 407"/>
                  <a:gd name="T57" fmla="*/ 592 h 1032"/>
                  <a:gd name="T58" fmla="*/ 363 w 407"/>
                  <a:gd name="T59" fmla="*/ 600 h 1032"/>
                  <a:gd name="T60" fmla="*/ 377 w 407"/>
                  <a:gd name="T61" fmla="*/ 600 h 1032"/>
                  <a:gd name="T62" fmla="*/ 397 w 407"/>
                  <a:gd name="T63" fmla="*/ 592 h 1032"/>
                  <a:gd name="T64" fmla="*/ 405 w 407"/>
                  <a:gd name="T65" fmla="*/ 572 h 1032"/>
                  <a:gd name="T66" fmla="*/ 407 w 407"/>
                  <a:gd name="T67" fmla="*/ 299 h 1032"/>
                  <a:gd name="T68" fmla="*/ 389 w 407"/>
                  <a:gd name="T69" fmla="*/ 239 h 1032"/>
                  <a:gd name="T70" fmla="*/ 357 w 407"/>
                  <a:gd name="T71" fmla="*/ 209 h 1032"/>
                  <a:gd name="T72" fmla="*/ 297 w 407"/>
                  <a:gd name="T73" fmla="*/ 191 h 1032"/>
                  <a:gd name="T74" fmla="*/ 204 w 407"/>
                  <a:gd name="T75" fmla="*/ 169 h 1032"/>
                  <a:gd name="T76" fmla="*/ 249 w 407"/>
                  <a:gd name="T77" fmla="*/ 155 h 1032"/>
                  <a:gd name="T78" fmla="*/ 273 w 407"/>
                  <a:gd name="T79" fmla="*/ 131 h 1032"/>
                  <a:gd name="T80" fmla="*/ 287 w 407"/>
                  <a:gd name="T81" fmla="*/ 84 h 1032"/>
                  <a:gd name="T82" fmla="*/ 281 w 407"/>
                  <a:gd name="T83" fmla="*/ 52 h 1032"/>
                  <a:gd name="T84" fmla="*/ 263 w 407"/>
                  <a:gd name="T85" fmla="*/ 24 h 1032"/>
                  <a:gd name="T86" fmla="*/ 219 w 407"/>
                  <a:gd name="T87" fmla="*/ 0 h 1032"/>
                  <a:gd name="T88" fmla="*/ 186 w 407"/>
                  <a:gd name="T89" fmla="*/ 0 h 1032"/>
                  <a:gd name="T90" fmla="*/ 144 w 407"/>
                  <a:gd name="T91" fmla="*/ 24 h 1032"/>
                  <a:gd name="T92" fmla="*/ 126 w 407"/>
                  <a:gd name="T93" fmla="*/ 52 h 1032"/>
                  <a:gd name="T94" fmla="*/ 120 w 407"/>
                  <a:gd name="T95" fmla="*/ 84 h 1032"/>
                  <a:gd name="T96" fmla="*/ 132 w 407"/>
                  <a:gd name="T97" fmla="*/ 131 h 1032"/>
                  <a:gd name="T98" fmla="*/ 156 w 407"/>
                  <a:gd name="T99" fmla="*/ 155 h 1032"/>
                  <a:gd name="T100" fmla="*/ 204 w 407"/>
                  <a:gd name="T101" fmla="*/ 169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07" h="1032">
                    <a:moveTo>
                      <a:pt x="108" y="191"/>
                    </a:moveTo>
                    <a:lnTo>
                      <a:pt x="108" y="191"/>
                    </a:lnTo>
                    <a:lnTo>
                      <a:pt x="88" y="193"/>
                    </a:lnTo>
                    <a:lnTo>
                      <a:pt x="68" y="199"/>
                    </a:lnTo>
                    <a:lnTo>
                      <a:pt x="48" y="209"/>
                    </a:lnTo>
                    <a:lnTo>
                      <a:pt x="32" y="223"/>
                    </a:lnTo>
                    <a:lnTo>
                      <a:pt x="32" y="223"/>
                    </a:lnTo>
                    <a:lnTo>
                      <a:pt x="18" y="239"/>
                    </a:lnTo>
                    <a:lnTo>
                      <a:pt x="8" y="259"/>
                    </a:lnTo>
                    <a:lnTo>
                      <a:pt x="2" y="279"/>
                    </a:lnTo>
                    <a:lnTo>
                      <a:pt x="0" y="299"/>
                    </a:lnTo>
                    <a:lnTo>
                      <a:pt x="0" y="564"/>
                    </a:lnTo>
                    <a:lnTo>
                      <a:pt x="0" y="564"/>
                    </a:lnTo>
                    <a:lnTo>
                      <a:pt x="0" y="572"/>
                    </a:lnTo>
                    <a:lnTo>
                      <a:pt x="2" y="580"/>
                    </a:lnTo>
                    <a:lnTo>
                      <a:pt x="6" y="586"/>
                    </a:lnTo>
                    <a:lnTo>
                      <a:pt x="10" y="592"/>
                    </a:lnTo>
                    <a:lnTo>
                      <a:pt x="10" y="592"/>
                    </a:lnTo>
                    <a:lnTo>
                      <a:pt x="16" y="596"/>
                    </a:lnTo>
                    <a:lnTo>
                      <a:pt x="22" y="598"/>
                    </a:lnTo>
                    <a:lnTo>
                      <a:pt x="28" y="600"/>
                    </a:lnTo>
                    <a:lnTo>
                      <a:pt x="36" y="602"/>
                    </a:lnTo>
                    <a:lnTo>
                      <a:pt x="36" y="602"/>
                    </a:lnTo>
                    <a:lnTo>
                      <a:pt x="44" y="600"/>
                    </a:lnTo>
                    <a:lnTo>
                      <a:pt x="52" y="598"/>
                    </a:lnTo>
                    <a:lnTo>
                      <a:pt x="58" y="596"/>
                    </a:lnTo>
                    <a:lnTo>
                      <a:pt x="64" y="592"/>
                    </a:lnTo>
                    <a:lnTo>
                      <a:pt x="64" y="592"/>
                    </a:lnTo>
                    <a:lnTo>
                      <a:pt x="68" y="586"/>
                    </a:lnTo>
                    <a:lnTo>
                      <a:pt x="70" y="580"/>
                    </a:lnTo>
                    <a:lnTo>
                      <a:pt x="72" y="572"/>
                    </a:lnTo>
                    <a:lnTo>
                      <a:pt x="74" y="564"/>
                    </a:lnTo>
                    <a:lnTo>
                      <a:pt x="74" y="327"/>
                    </a:lnTo>
                    <a:lnTo>
                      <a:pt x="92" y="327"/>
                    </a:lnTo>
                    <a:lnTo>
                      <a:pt x="92" y="984"/>
                    </a:lnTo>
                    <a:lnTo>
                      <a:pt x="92" y="984"/>
                    </a:lnTo>
                    <a:lnTo>
                      <a:pt x="94" y="994"/>
                    </a:lnTo>
                    <a:lnTo>
                      <a:pt x="96" y="1002"/>
                    </a:lnTo>
                    <a:lnTo>
                      <a:pt x="102" y="1010"/>
                    </a:lnTo>
                    <a:lnTo>
                      <a:pt x="108" y="1018"/>
                    </a:lnTo>
                    <a:lnTo>
                      <a:pt x="108" y="1018"/>
                    </a:lnTo>
                    <a:lnTo>
                      <a:pt x="116" y="1024"/>
                    </a:lnTo>
                    <a:lnTo>
                      <a:pt x="124" y="1028"/>
                    </a:lnTo>
                    <a:lnTo>
                      <a:pt x="134" y="1032"/>
                    </a:lnTo>
                    <a:lnTo>
                      <a:pt x="144" y="1032"/>
                    </a:lnTo>
                    <a:lnTo>
                      <a:pt x="144" y="1032"/>
                    </a:lnTo>
                    <a:lnTo>
                      <a:pt x="154" y="1032"/>
                    </a:lnTo>
                    <a:lnTo>
                      <a:pt x="164" y="1028"/>
                    </a:lnTo>
                    <a:lnTo>
                      <a:pt x="172" y="1024"/>
                    </a:lnTo>
                    <a:lnTo>
                      <a:pt x="178" y="1018"/>
                    </a:lnTo>
                    <a:lnTo>
                      <a:pt x="178" y="1018"/>
                    </a:lnTo>
                    <a:lnTo>
                      <a:pt x="186" y="1010"/>
                    </a:lnTo>
                    <a:lnTo>
                      <a:pt x="190" y="1002"/>
                    </a:lnTo>
                    <a:lnTo>
                      <a:pt x="192" y="994"/>
                    </a:lnTo>
                    <a:lnTo>
                      <a:pt x="194" y="984"/>
                    </a:lnTo>
                    <a:lnTo>
                      <a:pt x="194" y="604"/>
                    </a:lnTo>
                    <a:lnTo>
                      <a:pt x="213" y="604"/>
                    </a:lnTo>
                    <a:lnTo>
                      <a:pt x="213" y="984"/>
                    </a:lnTo>
                    <a:lnTo>
                      <a:pt x="213" y="984"/>
                    </a:lnTo>
                    <a:lnTo>
                      <a:pt x="215" y="994"/>
                    </a:lnTo>
                    <a:lnTo>
                      <a:pt x="217" y="1002"/>
                    </a:lnTo>
                    <a:lnTo>
                      <a:pt x="223" y="1010"/>
                    </a:lnTo>
                    <a:lnTo>
                      <a:pt x="229" y="1018"/>
                    </a:lnTo>
                    <a:lnTo>
                      <a:pt x="229" y="1018"/>
                    </a:lnTo>
                    <a:lnTo>
                      <a:pt x="235" y="1024"/>
                    </a:lnTo>
                    <a:lnTo>
                      <a:pt x="245" y="1028"/>
                    </a:lnTo>
                    <a:lnTo>
                      <a:pt x="255" y="1032"/>
                    </a:lnTo>
                    <a:lnTo>
                      <a:pt x="265" y="1032"/>
                    </a:lnTo>
                    <a:lnTo>
                      <a:pt x="265" y="1032"/>
                    </a:lnTo>
                    <a:lnTo>
                      <a:pt x="275" y="1032"/>
                    </a:lnTo>
                    <a:lnTo>
                      <a:pt x="283" y="1028"/>
                    </a:lnTo>
                    <a:lnTo>
                      <a:pt x="291" y="1024"/>
                    </a:lnTo>
                    <a:lnTo>
                      <a:pt x="299" y="1018"/>
                    </a:lnTo>
                    <a:lnTo>
                      <a:pt x="299" y="1018"/>
                    </a:lnTo>
                    <a:lnTo>
                      <a:pt x="305" y="1010"/>
                    </a:lnTo>
                    <a:lnTo>
                      <a:pt x="309" y="1002"/>
                    </a:lnTo>
                    <a:lnTo>
                      <a:pt x="311" y="994"/>
                    </a:lnTo>
                    <a:lnTo>
                      <a:pt x="313" y="984"/>
                    </a:lnTo>
                    <a:lnTo>
                      <a:pt x="313" y="327"/>
                    </a:lnTo>
                    <a:lnTo>
                      <a:pt x="333" y="327"/>
                    </a:lnTo>
                    <a:lnTo>
                      <a:pt x="333" y="564"/>
                    </a:lnTo>
                    <a:lnTo>
                      <a:pt x="333" y="564"/>
                    </a:lnTo>
                    <a:lnTo>
                      <a:pt x="333" y="572"/>
                    </a:lnTo>
                    <a:lnTo>
                      <a:pt x="335" y="580"/>
                    </a:lnTo>
                    <a:lnTo>
                      <a:pt x="337" y="586"/>
                    </a:lnTo>
                    <a:lnTo>
                      <a:pt x="343" y="592"/>
                    </a:lnTo>
                    <a:lnTo>
                      <a:pt x="343" y="592"/>
                    </a:lnTo>
                    <a:lnTo>
                      <a:pt x="349" y="596"/>
                    </a:lnTo>
                    <a:lnTo>
                      <a:pt x="355" y="598"/>
                    </a:lnTo>
                    <a:lnTo>
                      <a:pt x="363" y="600"/>
                    </a:lnTo>
                    <a:lnTo>
                      <a:pt x="369" y="602"/>
                    </a:lnTo>
                    <a:lnTo>
                      <a:pt x="369" y="602"/>
                    </a:lnTo>
                    <a:lnTo>
                      <a:pt x="377" y="600"/>
                    </a:lnTo>
                    <a:lnTo>
                      <a:pt x="385" y="598"/>
                    </a:lnTo>
                    <a:lnTo>
                      <a:pt x="391" y="596"/>
                    </a:lnTo>
                    <a:lnTo>
                      <a:pt x="397" y="592"/>
                    </a:lnTo>
                    <a:lnTo>
                      <a:pt x="397" y="592"/>
                    </a:lnTo>
                    <a:lnTo>
                      <a:pt x="403" y="580"/>
                    </a:lnTo>
                    <a:lnTo>
                      <a:pt x="405" y="572"/>
                    </a:lnTo>
                    <a:lnTo>
                      <a:pt x="407" y="564"/>
                    </a:lnTo>
                    <a:lnTo>
                      <a:pt x="407" y="299"/>
                    </a:lnTo>
                    <a:lnTo>
                      <a:pt x="407" y="299"/>
                    </a:lnTo>
                    <a:lnTo>
                      <a:pt x="405" y="279"/>
                    </a:lnTo>
                    <a:lnTo>
                      <a:pt x="399" y="259"/>
                    </a:lnTo>
                    <a:lnTo>
                      <a:pt x="389" y="239"/>
                    </a:lnTo>
                    <a:lnTo>
                      <a:pt x="375" y="223"/>
                    </a:lnTo>
                    <a:lnTo>
                      <a:pt x="375" y="223"/>
                    </a:lnTo>
                    <a:lnTo>
                      <a:pt x="357" y="209"/>
                    </a:lnTo>
                    <a:lnTo>
                      <a:pt x="339" y="199"/>
                    </a:lnTo>
                    <a:lnTo>
                      <a:pt x="319" y="193"/>
                    </a:lnTo>
                    <a:lnTo>
                      <a:pt x="297" y="191"/>
                    </a:lnTo>
                    <a:lnTo>
                      <a:pt x="108" y="191"/>
                    </a:lnTo>
                    <a:close/>
                    <a:moveTo>
                      <a:pt x="204" y="169"/>
                    </a:moveTo>
                    <a:lnTo>
                      <a:pt x="204" y="169"/>
                    </a:lnTo>
                    <a:lnTo>
                      <a:pt x="219" y="167"/>
                    </a:lnTo>
                    <a:lnTo>
                      <a:pt x="235" y="163"/>
                    </a:lnTo>
                    <a:lnTo>
                      <a:pt x="249" y="155"/>
                    </a:lnTo>
                    <a:lnTo>
                      <a:pt x="263" y="145"/>
                    </a:lnTo>
                    <a:lnTo>
                      <a:pt x="263" y="145"/>
                    </a:lnTo>
                    <a:lnTo>
                      <a:pt x="273" y="131"/>
                    </a:lnTo>
                    <a:lnTo>
                      <a:pt x="281" y="118"/>
                    </a:lnTo>
                    <a:lnTo>
                      <a:pt x="287" y="102"/>
                    </a:lnTo>
                    <a:lnTo>
                      <a:pt x="287" y="84"/>
                    </a:lnTo>
                    <a:lnTo>
                      <a:pt x="287" y="84"/>
                    </a:lnTo>
                    <a:lnTo>
                      <a:pt x="287" y="68"/>
                    </a:lnTo>
                    <a:lnTo>
                      <a:pt x="281" y="52"/>
                    </a:lnTo>
                    <a:lnTo>
                      <a:pt x="273" y="38"/>
                    </a:lnTo>
                    <a:lnTo>
                      <a:pt x="263" y="24"/>
                    </a:lnTo>
                    <a:lnTo>
                      <a:pt x="263" y="24"/>
                    </a:lnTo>
                    <a:lnTo>
                      <a:pt x="249" y="14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04" y="0"/>
                    </a:lnTo>
                    <a:lnTo>
                      <a:pt x="204" y="0"/>
                    </a:lnTo>
                    <a:lnTo>
                      <a:pt x="186" y="0"/>
                    </a:lnTo>
                    <a:lnTo>
                      <a:pt x="170" y="6"/>
                    </a:lnTo>
                    <a:lnTo>
                      <a:pt x="156" y="14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132" y="38"/>
                    </a:lnTo>
                    <a:lnTo>
                      <a:pt x="126" y="52"/>
                    </a:lnTo>
                    <a:lnTo>
                      <a:pt x="120" y="68"/>
                    </a:lnTo>
                    <a:lnTo>
                      <a:pt x="120" y="84"/>
                    </a:lnTo>
                    <a:lnTo>
                      <a:pt x="120" y="84"/>
                    </a:lnTo>
                    <a:lnTo>
                      <a:pt x="120" y="102"/>
                    </a:lnTo>
                    <a:lnTo>
                      <a:pt x="126" y="118"/>
                    </a:lnTo>
                    <a:lnTo>
                      <a:pt x="132" y="131"/>
                    </a:lnTo>
                    <a:lnTo>
                      <a:pt x="144" y="145"/>
                    </a:lnTo>
                    <a:lnTo>
                      <a:pt x="144" y="145"/>
                    </a:lnTo>
                    <a:lnTo>
                      <a:pt x="156" y="155"/>
                    </a:lnTo>
                    <a:lnTo>
                      <a:pt x="170" y="163"/>
                    </a:lnTo>
                    <a:lnTo>
                      <a:pt x="186" y="167"/>
                    </a:lnTo>
                    <a:lnTo>
                      <a:pt x="204" y="169"/>
                    </a:lnTo>
                    <a:lnTo>
                      <a:pt x="204" y="16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6" name="Freeform 5"/>
              <p:cNvSpPr>
                <a:spLocks noEditPoints="1"/>
              </p:cNvSpPr>
              <p:nvPr/>
            </p:nvSpPr>
            <p:spPr bwMode="auto">
              <a:xfrm>
                <a:off x="4267413" y="5689947"/>
                <a:ext cx="155920" cy="395353"/>
              </a:xfrm>
              <a:custGeom>
                <a:avLst/>
                <a:gdLst>
                  <a:gd name="T0" fmla="*/ 88 w 407"/>
                  <a:gd name="T1" fmla="*/ 193 h 1032"/>
                  <a:gd name="T2" fmla="*/ 32 w 407"/>
                  <a:gd name="T3" fmla="*/ 223 h 1032"/>
                  <a:gd name="T4" fmla="*/ 8 w 407"/>
                  <a:gd name="T5" fmla="*/ 259 h 1032"/>
                  <a:gd name="T6" fmla="*/ 0 w 407"/>
                  <a:gd name="T7" fmla="*/ 564 h 1032"/>
                  <a:gd name="T8" fmla="*/ 2 w 407"/>
                  <a:gd name="T9" fmla="*/ 580 h 1032"/>
                  <a:gd name="T10" fmla="*/ 10 w 407"/>
                  <a:gd name="T11" fmla="*/ 592 h 1032"/>
                  <a:gd name="T12" fmla="*/ 28 w 407"/>
                  <a:gd name="T13" fmla="*/ 600 h 1032"/>
                  <a:gd name="T14" fmla="*/ 44 w 407"/>
                  <a:gd name="T15" fmla="*/ 600 h 1032"/>
                  <a:gd name="T16" fmla="*/ 64 w 407"/>
                  <a:gd name="T17" fmla="*/ 592 h 1032"/>
                  <a:gd name="T18" fmla="*/ 70 w 407"/>
                  <a:gd name="T19" fmla="*/ 580 h 1032"/>
                  <a:gd name="T20" fmla="*/ 74 w 407"/>
                  <a:gd name="T21" fmla="*/ 327 h 1032"/>
                  <a:gd name="T22" fmla="*/ 92 w 407"/>
                  <a:gd name="T23" fmla="*/ 984 h 1032"/>
                  <a:gd name="T24" fmla="*/ 102 w 407"/>
                  <a:gd name="T25" fmla="*/ 1010 h 1032"/>
                  <a:gd name="T26" fmla="*/ 116 w 407"/>
                  <a:gd name="T27" fmla="*/ 1024 h 1032"/>
                  <a:gd name="T28" fmla="*/ 144 w 407"/>
                  <a:gd name="T29" fmla="*/ 1032 h 1032"/>
                  <a:gd name="T30" fmla="*/ 164 w 407"/>
                  <a:gd name="T31" fmla="*/ 1028 h 1032"/>
                  <a:gd name="T32" fmla="*/ 178 w 407"/>
                  <a:gd name="T33" fmla="*/ 1018 h 1032"/>
                  <a:gd name="T34" fmla="*/ 192 w 407"/>
                  <a:gd name="T35" fmla="*/ 994 h 1032"/>
                  <a:gd name="T36" fmla="*/ 213 w 407"/>
                  <a:gd name="T37" fmla="*/ 604 h 1032"/>
                  <a:gd name="T38" fmla="*/ 215 w 407"/>
                  <a:gd name="T39" fmla="*/ 994 h 1032"/>
                  <a:gd name="T40" fmla="*/ 229 w 407"/>
                  <a:gd name="T41" fmla="*/ 1018 h 1032"/>
                  <a:gd name="T42" fmla="*/ 245 w 407"/>
                  <a:gd name="T43" fmla="*/ 1028 h 1032"/>
                  <a:gd name="T44" fmla="*/ 265 w 407"/>
                  <a:gd name="T45" fmla="*/ 1032 h 1032"/>
                  <a:gd name="T46" fmla="*/ 291 w 407"/>
                  <a:gd name="T47" fmla="*/ 1024 h 1032"/>
                  <a:gd name="T48" fmla="*/ 305 w 407"/>
                  <a:gd name="T49" fmla="*/ 1010 h 1032"/>
                  <a:gd name="T50" fmla="*/ 313 w 407"/>
                  <a:gd name="T51" fmla="*/ 984 h 1032"/>
                  <a:gd name="T52" fmla="*/ 333 w 407"/>
                  <a:gd name="T53" fmla="*/ 564 h 1032"/>
                  <a:gd name="T54" fmla="*/ 335 w 407"/>
                  <a:gd name="T55" fmla="*/ 580 h 1032"/>
                  <a:gd name="T56" fmla="*/ 343 w 407"/>
                  <a:gd name="T57" fmla="*/ 592 h 1032"/>
                  <a:gd name="T58" fmla="*/ 363 w 407"/>
                  <a:gd name="T59" fmla="*/ 600 h 1032"/>
                  <a:gd name="T60" fmla="*/ 377 w 407"/>
                  <a:gd name="T61" fmla="*/ 600 h 1032"/>
                  <a:gd name="T62" fmla="*/ 397 w 407"/>
                  <a:gd name="T63" fmla="*/ 592 h 1032"/>
                  <a:gd name="T64" fmla="*/ 405 w 407"/>
                  <a:gd name="T65" fmla="*/ 572 h 1032"/>
                  <a:gd name="T66" fmla="*/ 407 w 407"/>
                  <a:gd name="T67" fmla="*/ 299 h 1032"/>
                  <a:gd name="T68" fmla="*/ 389 w 407"/>
                  <a:gd name="T69" fmla="*/ 239 h 1032"/>
                  <a:gd name="T70" fmla="*/ 357 w 407"/>
                  <a:gd name="T71" fmla="*/ 209 h 1032"/>
                  <a:gd name="T72" fmla="*/ 297 w 407"/>
                  <a:gd name="T73" fmla="*/ 191 h 1032"/>
                  <a:gd name="T74" fmla="*/ 204 w 407"/>
                  <a:gd name="T75" fmla="*/ 169 h 1032"/>
                  <a:gd name="T76" fmla="*/ 249 w 407"/>
                  <a:gd name="T77" fmla="*/ 155 h 1032"/>
                  <a:gd name="T78" fmla="*/ 273 w 407"/>
                  <a:gd name="T79" fmla="*/ 131 h 1032"/>
                  <a:gd name="T80" fmla="*/ 287 w 407"/>
                  <a:gd name="T81" fmla="*/ 84 h 1032"/>
                  <a:gd name="T82" fmla="*/ 281 w 407"/>
                  <a:gd name="T83" fmla="*/ 52 h 1032"/>
                  <a:gd name="T84" fmla="*/ 263 w 407"/>
                  <a:gd name="T85" fmla="*/ 24 h 1032"/>
                  <a:gd name="T86" fmla="*/ 219 w 407"/>
                  <a:gd name="T87" fmla="*/ 0 h 1032"/>
                  <a:gd name="T88" fmla="*/ 186 w 407"/>
                  <a:gd name="T89" fmla="*/ 0 h 1032"/>
                  <a:gd name="T90" fmla="*/ 144 w 407"/>
                  <a:gd name="T91" fmla="*/ 24 h 1032"/>
                  <a:gd name="T92" fmla="*/ 126 w 407"/>
                  <a:gd name="T93" fmla="*/ 52 h 1032"/>
                  <a:gd name="T94" fmla="*/ 120 w 407"/>
                  <a:gd name="T95" fmla="*/ 84 h 1032"/>
                  <a:gd name="T96" fmla="*/ 132 w 407"/>
                  <a:gd name="T97" fmla="*/ 131 h 1032"/>
                  <a:gd name="T98" fmla="*/ 156 w 407"/>
                  <a:gd name="T99" fmla="*/ 155 h 1032"/>
                  <a:gd name="T100" fmla="*/ 204 w 407"/>
                  <a:gd name="T101" fmla="*/ 169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07" h="1032">
                    <a:moveTo>
                      <a:pt x="108" y="191"/>
                    </a:moveTo>
                    <a:lnTo>
                      <a:pt x="108" y="191"/>
                    </a:lnTo>
                    <a:lnTo>
                      <a:pt x="88" y="193"/>
                    </a:lnTo>
                    <a:lnTo>
                      <a:pt x="68" y="199"/>
                    </a:lnTo>
                    <a:lnTo>
                      <a:pt x="48" y="209"/>
                    </a:lnTo>
                    <a:lnTo>
                      <a:pt x="32" y="223"/>
                    </a:lnTo>
                    <a:lnTo>
                      <a:pt x="32" y="223"/>
                    </a:lnTo>
                    <a:lnTo>
                      <a:pt x="18" y="239"/>
                    </a:lnTo>
                    <a:lnTo>
                      <a:pt x="8" y="259"/>
                    </a:lnTo>
                    <a:lnTo>
                      <a:pt x="2" y="279"/>
                    </a:lnTo>
                    <a:lnTo>
                      <a:pt x="0" y="299"/>
                    </a:lnTo>
                    <a:lnTo>
                      <a:pt x="0" y="564"/>
                    </a:lnTo>
                    <a:lnTo>
                      <a:pt x="0" y="564"/>
                    </a:lnTo>
                    <a:lnTo>
                      <a:pt x="0" y="572"/>
                    </a:lnTo>
                    <a:lnTo>
                      <a:pt x="2" y="580"/>
                    </a:lnTo>
                    <a:lnTo>
                      <a:pt x="6" y="586"/>
                    </a:lnTo>
                    <a:lnTo>
                      <a:pt x="10" y="592"/>
                    </a:lnTo>
                    <a:lnTo>
                      <a:pt x="10" y="592"/>
                    </a:lnTo>
                    <a:lnTo>
                      <a:pt x="16" y="596"/>
                    </a:lnTo>
                    <a:lnTo>
                      <a:pt x="22" y="598"/>
                    </a:lnTo>
                    <a:lnTo>
                      <a:pt x="28" y="600"/>
                    </a:lnTo>
                    <a:lnTo>
                      <a:pt x="36" y="602"/>
                    </a:lnTo>
                    <a:lnTo>
                      <a:pt x="36" y="602"/>
                    </a:lnTo>
                    <a:lnTo>
                      <a:pt x="44" y="600"/>
                    </a:lnTo>
                    <a:lnTo>
                      <a:pt x="52" y="598"/>
                    </a:lnTo>
                    <a:lnTo>
                      <a:pt x="58" y="596"/>
                    </a:lnTo>
                    <a:lnTo>
                      <a:pt x="64" y="592"/>
                    </a:lnTo>
                    <a:lnTo>
                      <a:pt x="64" y="592"/>
                    </a:lnTo>
                    <a:lnTo>
                      <a:pt x="68" y="586"/>
                    </a:lnTo>
                    <a:lnTo>
                      <a:pt x="70" y="580"/>
                    </a:lnTo>
                    <a:lnTo>
                      <a:pt x="72" y="572"/>
                    </a:lnTo>
                    <a:lnTo>
                      <a:pt x="74" y="564"/>
                    </a:lnTo>
                    <a:lnTo>
                      <a:pt x="74" y="327"/>
                    </a:lnTo>
                    <a:lnTo>
                      <a:pt x="92" y="327"/>
                    </a:lnTo>
                    <a:lnTo>
                      <a:pt x="92" y="984"/>
                    </a:lnTo>
                    <a:lnTo>
                      <a:pt x="92" y="984"/>
                    </a:lnTo>
                    <a:lnTo>
                      <a:pt x="94" y="994"/>
                    </a:lnTo>
                    <a:lnTo>
                      <a:pt x="96" y="1002"/>
                    </a:lnTo>
                    <a:lnTo>
                      <a:pt x="102" y="1010"/>
                    </a:lnTo>
                    <a:lnTo>
                      <a:pt x="108" y="1018"/>
                    </a:lnTo>
                    <a:lnTo>
                      <a:pt x="108" y="1018"/>
                    </a:lnTo>
                    <a:lnTo>
                      <a:pt x="116" y="1024"/>
                    </a:lnTo>
                    <a:lnTo>
                      <a:pt x="124" y="1028"/>
                    </a:lnTo>
                    <a:lnTo>
                      <a:pt x="134" y="1032"/>
                    </a:lnTo>
                    <a:lnTo>
                      <a:pt x="144" y="1032"/>
                    </a:lnTo>
                    <a:lnTo>
                      <a:pt x="144" y="1032"/>
                    </a:lnTo>
                    <a:lnTo>
                      <a:pt x="154" y="1032"/>
                    </a:lnTo>
                    <a:lnTo>
                      <a:pt x="164" y="1028"/>
                    </a:lnTo>
                    <a:lnTo>
                      <a:pt x="172" y="1024"/>
                    </a:lnTo>
                    <a:lnTo>
                      <a:pt x="178" y="1018"/>
                    </a:lnTo>
                    <a:lnTo>
                      <a:pt x="178" y="1018"/>
                    </a:lnTo>
                    <a:lnTo>
                      <a:pt x="186" y="1010"/>
                    </a:lnTo>
                    <a:lnTo>
                      <a:pt x="190" y="1002"/>
                    </a:lnTo>
                    <a:lnTo>
                      <a:pt x="192" y="994"/>
                    </a:lnTo>
                    <a:lnTo>
                      <a:pt x="194" y="984"/>
                    </a:lnTo>
                    <a:lnTo>
                      <a:pt x="194" y="604"/>
                    </a:lnTo>
                    <a:lnTo>
                      <a:pt x="213" y="604"/>
                    </a:lnTo>
                    <a:lnTo>
                      <a:pt x="213" y="984"/>
                    </a:lnTo>
                    <a:lnTo>
                      <a:pt x="213" y="984"/>
                    </a:lnTo>
                    <a:lnTo>
                      <a:pt x="215" y="994"/>
                    </a:lnTo>
                    <a:lnTo>
                      <a:pt x="217" y="1002"/>
                    </a:lnTo>
                    <a:lnTo>
                      <a:pt x="223" y="1010"/>
                    </a:lnTo>
                    <a:lnTo>
                      <a:pt x="229" y="1018"/>
                    </a:lnTo>
                    <a:lnTo>
                      <a:pt x="229" y="1018"/>
                    </a:lnTo>
                    <a:lnTo>
                      <a:pt x="235" y="1024"/>
                    </a:lnTo>
                    <a:lnTo>
                      <a:pt x="245" y="1028"/>
                    </a:lnTo>
                    <a:lnTo>
                      <a:pt x="255" y="1032"/>
                    </a:lnTo>
                    <a:lnTo>
                      <a:pt x="265" y="1032"/>
                    </a:lnTo>
                    <a:lnTo>
                      <a:pt x="265" y="1032"/>
                    </a:lnTo>
                    <a:lnTo>
                      <a:pt x="275" y="1032"/>
                    </a:lnTo>
                    <a:lnTo>
                      <a:pt x="283" y="1028"/>
                    </a:lnTo>
                    <a:lnTo>
                      <a:pt x="291" y="1024"/>
                    </a:lnTo>
                    <a:lnTo>
                      <a:pt x="299" y="1018"/>
                    </a:lnTo>
                    <a:lnTo>
                      <a:pt x="299" y="1018"/>
                    </a:lnTo>
                    <a:lnTo>
                      <a:pt x="305" y="1010"/>
                    </a:lnTo>
                    <a:lnTo>
                      <a:pt x="309" y="1002"/>
                    </a:lnTo>
                    <a:lnTo>
                      <a:pt x="311" y="994"/>
                    </a:lnTo>
                    <a:lnTo>
                      <a:pt x="313" y="984"/>
                    </a:lnTo>
                    <a:lnTo>
                      <a:pt x="313" y="327"/>
                    </a:lnTo>
                    <a:lnTo>
                      <a:pt x="333" y="327"/>
                    </a:lnTo>
                    <a:lnTo>
                      <a:pt x="333" y="564"/>
                    </a:lnTo>
                    <a:lnTo>
                      <a:pt x="333" y="564"/>
                    </a:lnTo>
                    <a:lnTo>
                      <a:pt x="333" y="572"/>
                    </a:lnTo>
                    <a:lnTo>
                      <a:pt x="335" y="580"/>
                    </a:lnTo>
                    <a:lnTo>
                      <a:pt x="337" y="586"/>
                    </a:lnTo>
                    <a:lnTo>
                      <a:pt x="343" y="592"/>
                    </a:lnTo>
                    <a:lnTo>
                      <a:pt x="343" y="592"/>
                    </a:lnTo>
                    <a:lnTo>
                      <a:pt x="349" y="596"/>
                    </a:lnTo>
                    <a:lnTo>
                      <a:pt x="355" y="598"/>
                    </a:lnTo>
                    <a:lnTo>
                      <a:pt x="363" y="600"/>
                    </a:lnTo>
                    <a:lnTo>
                      <a:pt x="369" y="602"/>
                    </a:lnTo>
                    <a:lnTo>
                      <a:pt x="369" y="602"/>
                    </a:lnTo>
                    <a:lnTo>
                      <a:pt x="377" y="600"/>
                    </a:lnTo>
                    <a:lnTo>
                      <a:pt x="385" y="598"/>
                    </a:lnTo>
                    <a:lnTo>
                      <a:pt x="391" y="596"/>
                    </a:lnTo>
                    <a:lnTo>
                      <a:pt x="397" y="592"/>
                    </a:lnTo>
                    <a:lnTo>
                      <a:pt x="397" y="592"/>
                    </a:lnTo>
                    <a:lnTo>
                      <a:pt x="403" y="580"/>
                    </a:lnTo>
                    <a:lnTo>
                      <a:pt x="405" y="572"/>
                    </a:lnTo>
                    <a:lnTo>
                      <a:pt x="407" y="564"/>
                    </a:lnTo>
                    <a:lnTo>
                      <a:pt x="407" y="299"/>
                    </a:lnTo>
                    <a:lnTo>
                      <a:pt x="407" y="299"/>
                    </a:lnTo>
                    <a:lnTo>
                      <a:pt x="405" y="279"/>
                    </a:lnTo>
                    <a:lnTo>
                      <a:pt x="399" y="259"/>
                    </a:lnTo>
                    <a:lnTo>
                      <a:pt x="389" y="239"/>
                    </a:lnTo>
                    <a:lnTo>
                      <a:pt x="375" y="223"/>
                    </a:lnTo>
                    <a:lnTo>
                      <a:pt x="375" y="223"/>
                    </a:lnTo>
                    <a:lnTo>
                      <a:pt x="357" y="209"/>
                    </a:lnTo>
                    <a:lnTo>
                      <a:pt x="339" y="199"/>
                    </a:lnTo>
                    <a:lnTo>
                      <a:pt x="319" y="193"/>
                    </a:lnTo>
                    <a:lnTo>
                      <a:pt x="297" y="191"/>
                    </a:lnTo>
                    <a:lnTo>
                      <a:pt x="108" y="191"/>
                    </a:lnTo>
                    <a:close/>
                    <a:moveTo>
                      <a:pt x="204" y="169"/>
                    </a:moveTo>
                    <a:lnTo>
                      <a:pt x="204" y="169"/>
                    </a:lnTo>
                    <a:lnTo>
                      <a:pt x="219" y="167"/>
                    </a:lnTo>
                    <a:lnTo>
                      <a:pt x="235" y="163"/>
                    </a:lnTo>
                    <a:lnTo>
                      <a:pt x="249" y="155"/>
                    </a:lnTo>
                    <a:lnTo>
                      <a:pt x="263" y="145"/>
                    </a:lnTo>
                    <a:lnTo>
                      <a:pt x="263" y="145"/>
                    </a:lnTo>
                    <a:lnTo>
                      <a:pt x="273" y="131"/>
                    </a:lnTo>
                    <a:lnTo>
                      <a:pt x="281" y="118"/>
                    </a:lnTo>
                    <a:lnTo>
                      <a:pt x="287" y="102"/>
                    </a:lnTo>
                    <a:lnTo>
                      <a:pt x="287" y="84"/>
                    </a:lnTo>
                    <a:lnTo>
                      <a:pt x="287" y="84"/>
                    </a:lnTo>
                    <a:lnTo>
                      <a:pt x="287" y="68"/>
                    </a:lnTo>
                    <a:lnTo>
                      <a:pt x="281" y="52"/>
                    </a:lnTo>
                    <a:lnTo>
                      <a:pt x="273" y="38"/>
                    </a:lnTo>
                    <a:lnTo>
                      <a:pt x="263" y="24"/>
                    </a:lnTo>
                    <a:lnTo>
                      <a:pt x="263" y="24"/>
                    </a:lnTo>
                    <a:lnTo>
                      <a:pt x="249" y="14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04" y="0"/>
                    </a:lnTo>
                    <a:lnTo>
                      <a:pt x="204" y="0"/>
                    </a:lnTo>
                    <a:lnTo>
                      <a:pt x="186" y="0"/>
                    </a:lnTo>
                    <a:lnTo>
                      <a:pt x="170" y="6"/>
                    </a:lnTo>
                    <a:lnTo>
                      <a:pt x="156" y="14"/>
                    </a:lnTo>
                    <a:lnTo>
                      <a:pt x="144" y="24"/>
                    </a:lnTo>
                    <a:lnTo>
                      <a:pt x="144" y="24"/>
                    </a:lnTo>
                    <a:lnTo>
                      <a:pt x="132" y="38"/>
                    </a:lnTo>
                    <a:lnTo>
                      <a:pt x="126" y="52"/>
                    </a:lnTo>
                    <a:lnTo>
                      <a:pt x="120" y="68"/>
                    </a:lnTo>
                    <a:lnTo>
                      <a:pt x="120" y="84"/>
                    </a:lnTo>
                    <a:lnTo>
                      <a:pt x="120" y="84"/>
                    </a:lnTo>
                    <a:lnTo>
                      <a:pt x="120" y="102"/>
                    </a:lnTo>
                    <a:lnTo>
                      <a:pt x="126" y="118"/>
                    </a:lnTo>
                    <a:lnTo>
                      <a:pt x="132" y="131"/>
                    </a:lnTo>
                    <a:lnTo>
                      <a:pt x="144" y="145"/>
                    </a:lnTo>
                    <a:lnTo>
                      <a:pt x="144" y="145"/>
                    </a:lnTo>
                    <a:lnTo>
                      <a:pt x="156" y="155"/>
                    </a:lnTo>
                    <a:lnTo>
                      <a:pt x="170" y="163"/>
                    </a:lnTo>
                    <a:lnTo>
                      <a:pt x="186" y="167"/>
                    </a:lnTo>
                    <a:lnTo>
                      <a:pt x="204" y="169"/>
                    </a:lnTo>
                    <a:lnTo>
                      <a:pt x="204" y="16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9" name="직사각형 88"/>
            <p:cNvSpPr/>
            <p:nvPr/>
          </p:nvSpPr>
          <p:spPr>
            <a:xfrm rot="18960557">
              <a:off x="6546862" y="2538564"/>
              <a:ext cx="1844526" cy="367745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7393184" y="1872961"/>
              <a:ext cx="933178" cy="93317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792" y="2006833"/>
              <a:ext cx="545951" cy="545951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3762871" y="1902527"/>
            <a:ext cx="2928103" cy="2836290"/>
            <a:chOff x="3762871" y="1902527"/>
            <a:chExt cx="2928103" cy="2836290"/>
          </a:xfrm>
        </p:grpSpPr>
        <p:sp>
          <p:nvSpPr>
            <p:cNvPr id="86" name="도넛 85"/>
            <p:cNvSpPr/>
            <p:nvPr/>
          </p:nvSpPr>
          <p:spPr>
            <a:xfrm>
              <a:off x="5342578" y="3390422"/>
              <a:ext cx="1348396" cy="1348395"/>
            </a:xfrm>
            <a:prstGeom prst="donu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 rot="2580351">
              <a:off x="3913820" y="2910983"/>
              <a:ext cx="2072737" cy="36774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 rot="1002068">
              <a:off x="3762871" y="1902527"/>
              <a:ext cx="933178" cy="933178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8751" y="2138756"/>
              <a:ext cx="607193" cy="504123"/>
            </a:xfrm>
            <a:prstGeom prst="rect">
              <a:avLst/>
            </a:prstGeom>
          </p:spPr>
        </p:pic>
      </p:grpSp>
      <p:sp>
        <p:nvSpPr>
          <p:cNvPr id="43" name="모서리가 둥근 직사각형 42"/>
          <p:cNvSpPr/>
          <p:nvPr/>
        </p:nvSpPr>
        <p:spPr>
          <a:xfrm>
            <a:off x="230369" y="2154601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35604" y="5197653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8910323" y="2151889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8911637" y="5160185"/>
            <a:ext cx="3072331" cy="130084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310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3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사용 전자 계약 진행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57983" y="3783508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7983" y="31658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57983" y="2548140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46466" y="2752373"/>
            <a:ext cx="2016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 SERVER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30969" y="3361295"/>
            <a:ext cx="1000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강력 보안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ISP/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간편 인증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관련 서류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959746" y="3361295"/>
            <a:ext cx="1236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메신저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지원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073800" y="2748195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290216" y="3291066"/>
            <a:ext cx="58541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      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 자 체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 안 부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 토 부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7" name="직선 화살표 연결선 76"/>
          <p:cNvCxnSpPr>
            <a:stCxn id="49" idx="3"/>
          </p:cNvCxnSpPr>
          <p:nvPr/>
        </p:nvCxnSpPr>
        <p:spPr>
          <a:xfrm>
            <a:off x="1830338" y="3983563"/>
            <a:ext cx="241828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1815083" y="3365879"/>
            <a:ext cx="24087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1845592" y="2748195"/>
            <a:ext cx="24087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961342" y="3737342"/>
            <a:ext cx="2028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등록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08818" y="3134565"/>
            <a:ext cx="1733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 물건 등록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237058" y="2538981"/>
            <a:ext cx="1476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가입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서류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127448" y="4221088"/>
            <a:ext cx="0" cy="22322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1127448" y="6453336"/>
            <a:ext cx="91450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10272464" y="5517232"/>
            <a:ext cx="0" cy="9361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519936" y="6211267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>
            <a:off x="5959211" y="5445224"/>
            <a:ext cx="0" cy="4320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H="1">
            <a:off x="1487488" y="5877272"/>
            <a:ext cx="44717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1487488" y="4221088"/>
            <a:ext cx="0" cy="165618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062127" y="5639537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 flipV="1">
            <a:off x="1343472" y="2142015"/>
            <a:ext cx="0" cy="4061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1343472" y="2132856"/>
            <a:ext cx="87849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10128448" y="2132856"/>
            <a:ext cx="0" cy="28803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519936" y="1888711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5" name="직선 연결선 94"/>
          <p:cNvCxnSpPr>
            <a:stCxn id="51" idx="1"/>
          </p:cNvCxnSpPr>
          <p:nvPr/>
        </p:nvCxnSpPr>
        <p:spPr>
          <a:xfrm flipH="1">
            <a:off x="479376" y="2748195"/>
            <a:ext cx="47860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479376" y="2748195"/>
            <a:ext cx="0" cy="22299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479376" y="4978112"/>
            <a:ext cx="376924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847528" y="4717472"/>
            <a:ext cx="2255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서류접수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대출 서류 요청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가상 계좌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7536160" y="3380786"/>
            <a:ext cx="12961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593365" y="3130756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서류 발급 요청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7536160" y="4869160"/>
            <a:ext cx="129614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849846" y="4501058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승 인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발급</a:t>
            </a: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587243" y="4600210"/>
            <a:ext cx="2635232" cy="631032"/>
            <a:chOff x="4587243" y="4600210"/>
            <a:chExt cx="2635232" cy="631032"/>
          </a:xfrm>
        </p:grpSpPr>
        <p:sp>
          <p:nvSpPr>
            <p:cNvPr id="62" name="TextBox 61"/>
            <p:cNvSpPr txBox="1"/>
            <p:nvPr/>
          </p:nvSpPr>
          <p:spPr>
            <a:xfrm>
              <a:off x="5381971" y="4733258"/>
              <a:ext cx="18405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BANK SERVER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4587243" y="4600210"/>
              <a:ext cx="631032" cy="631032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8763" y="4711730"/>
              <a:ext cx="407992" cy="407992"/>
            </a:xfrm>
            <a:prstGeom prst="rect">
              <a:avLst/>
            </a:prstGeom>
          </p:spPr>
        </p:pic>
      </p:grpSp>
      <p:sp>
        <p:nvSpPr>
          <p:cNvPr id="104" name="타원 103"/>
          <p:cNvSpPr/>
          <p:nvPr/>
        </p:nvSpPr>
        <p:spPr>
          <a:xfrm>
            <a:off x="4511824" y="2636912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45" y="2739033"/>
            <a:ext cx="426792" cy="426792"/>
          </a:xfrm>
          <a:prstGeom prst="rect">
            <a:avLst/>
          </a:prstGeom>
        </p:spPr>
      </p:pic>
      <p:sp>
        <p:nvSpPr>
          <p:cNvPr id="105" name="타원 104"/>
          <p:cNvSpPr/>
          <p:nvPr/>
        </p:nvSpPr>
        <p:spPr>
          <a:xfrm>
            <a:off x="9441079" y="2698163"/>
            <a:ext cx="631032" cy="631032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647" y="2836731"/>
            <a:ext cx="353898" cy="353898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4452718" y="2562600"/>
            <a:ext cx="2922541" cy="1618184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4463313" y="4474140"/>
            <a:ext cx="2922541" cy="85928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9296296" y="2537816"/>
            <a:ext cx="2124782" cy="2719181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811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01692" y="288204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97100" y="256025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093738" y="3886868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01692" y="515517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보안서버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396073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51" name="타원 50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55" name="타원 54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58" name="타원 57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61" name="타원 60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936160" y="4846609"/>
            <a:ext cx="1013199" cy="1013199"/>
            <a:chOff x="960132" y="4854031"/>
            <a:chExt cx="1013199" cy="1013199"/>
          </a:xfrm>
        </p:grpSpPr>
        <p:sp>
          <p:nvSpPr>
            <p:cNvPr id="64" name="타원 63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911424" y="2560110"/>
            <a:ext cx="1013199" cy="1013199"/>
            <a:chOff x="911424" y="2559816"/>
            <a:chExt cx="1013199" cy="1013199"/>
          </a:xfrm>
        </p:grpSpPr>
        <p:sp>
          <p:nvSpPr>
            <p:cNvPr id="67" name="타원 66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64" y="2745920"/>
              <a:ext cx="640990" cy="640990"/>
            </a:xfrm>
            <a:prstGeom prst="rect">
              <a:avLst/>
            </a:prstGeom>
          </p:spPr>
        </p:pic>
      </p:grpSp>
      <p:cxnSp>
        <p:nvCxnSpPr>
          <p:cNvPr id="46" name="직선 화살표 연결선 45"/>
          <p:cNvCxnSpPr/>
          <p:nvPr/>
        </p:nvCxnSpPr>
        <p:spPr>
          <a:xfrm>
            <a:off x="8184232" y="4221088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807928" y="2392094"/>
            <a:ext cx="2922541" cy="1311340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07928" y="4684171"/>
            <a:ext cx="2922541" cy="1311340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8645366" y="2060848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637870" y="3540822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8661817" y="5015908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668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16051" y="2706851"/>
            <a:ext cx="927164" cy="927164"/>
            <a:chOff x="954441" y="1821161"/>
            <a:chExt cx="927164" cy="927164"/>
          </a:xfrm>
        </p:grpSpPr>
        <p:sp>
          <p:nvSpPr>
            <p:cNvPr id="86" name="타원 85"/>
            <p:cNvSpPr/>
            <p:nvPr/>
          </p:nvSpPr>
          <p:spPr>
            <a:xfrm>
              <a:off x="954441" y="1821161"/>
              <a:ext cx="927164" cy="927164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164" y="1967748"/>
              <a:ext cx="544932" cy="544932"/>
            </a:xfrm>
            <a:prstGeom prst="rect">
              <a:avLst/>
            </a:prstGeom>
          </p:spPr>
        </p:pic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184232" y="4221088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2063552" y="4879812"/>
            <a:ext cx="1572369" cy="1368373"/>
            <a:chOff x="2063552" y="4799211"/>
            <a:chExt cx="1572369" cy="1368373"/>
          </a:xfrm>
        </p:grpSpPr>
        <p:sp>
          <p:nvSpPr>
            <p:cNvPr id="37" name="TextBox 36"/>
            <p:cNvSpPr txBox="1"/>
            <p:nvPr/>
          </p:nvSpPr>
          <p:spPr>
            <a:xfrm>
              <a:off x="2063552" y="479921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보안서버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110123" y="5151921"/>
              <a:ext cx="1525798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전자서명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중대업무 관련자료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아이디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패스워드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60" name="타원 59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64" name="타원 63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67" name="타원 66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69" name="그룹 6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70" name="타원 69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grpSp>
        <p:nvGrpSpPr>
          <p:cNvPr id="75" name="그룹 74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76" name="타원 75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109234" y="2753596"/>
            <a:ext cx="1025320" cy="812012"/>
            <a:chOff x="2063552" y="3262976"/>
            <a:chExt cx="1025320" cy="812012"/>
          </a:xfrm>
        </p:grpSpPr>
        <p:sp>
          <p:nvSpPr>
            <p:cNvPr id="57" name="TextBox 56"/>
            <p:cNvSpPr txBox="1"/>
            <p:nvPr/>
          </p:nvSpPr>
          <p:spPr>
            <a:xfrm>
              <a:off x="2063552" y="3262976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081565" y="3613323"/>
              <a:ext cx="100730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아이디</a:t>
              </a:r>
              <a:endPara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패스워드</a:t>
              </a:r>
              <a:endPara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56" name="직선 화살표 연결선 55"/>
          <p:cNvCxnSpPr/>
          <p:nvPr/>
        </p:nvCxnSpPr>
        <p:spPr>
          <a:xfrm>
            <a:off x="2269199" y="4084819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8645366" y="2060848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8661817" y="3523530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8641680" y="4991065"/>
            <a:ext cx="2922541" cy="136815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797637" y="2618342"/>
            <a:ext cx="2922541" cy="108509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799855" y="4680103"/>
            <a:ext cx="2922541" cy="1845240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4349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512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13200" y="177281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38025" y="2174132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계약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900787" y="2174132"/>
            <a:ext cx="10073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479376" y="2132856"/>
            <a:ext cx="144016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79376" y="2132856"/>
            <a:ext cx="0" cy="1296144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479376" y="3429000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64" name="타원 63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68" name="타원 67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70" name="그룹 69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71" name="타원 70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73" name="그룹 72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74" name="타원 73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grpSp>
        <p:nvGrpSpPr>
          <p:cNvPr id="76" name="그룹 75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77" name="타원 76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79" name="그룹 78"/>
          <p:cNvGrpSpPr/>
          <p:nvPr/>
        </p:nvGrpSpPr>
        <p:grpSpPr>
          <a:xfrm>
            <a:off x="911424" y="3162161"/>
            <a:ext cx="1013199" cy="1013199"/>
            <a:chOff x="911424" y="2559816"/>
            <a:chExt cx="1013199" cy="1013199"/>
          </a:xfrm>
        </p:grpSpPr>
        <p:sp>
          <p:nvSpPr>
            <p:cNvPr id="80" name="타원 79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64" y="2745920"/>
              <a:ext cx="640990" cy="640990"/>
            </a:xfrm>
            <a:prstGeom prst="rect">
              <a:avLst/>
            </a:prstGeom>
          </p:spPr>
        </p:pic>
      </p:grpSp>
      <p:sp>
        <p:nvSpPr>
          <p:cNvPr id="2" name="타원 1"/>
          <p:cNvSpPr/>
          <p:nvPr/>
        </p:nvSpPr>
        <p:spPr>
          <a:xfrm>
            <a:off x="954441" y="1821161"/>
            <a:ext cx="927164" cy="927164"/>
          </a:xfrm>
          <a:prstGeom prst="ellipse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99" y="1969220"/>
            <a:ext cx="631050" cy="631048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2063552" y="316000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110123" y="3571144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1" name="직선 화살표 연결선 90"/>
          <p:cNvCxnSpPr/>
          <p:nvPr/>
        </p:nvCxnSpPr>
        <p:spPr>
          <a:xfrm>
            <a:off x="2269199" y="4406549"/>
            <a:ext cx="0" cy="214486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>
            <a:off x="8184232" y="4221088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2063552" y="4879812"/>
            <a:ext cx="1572369" cy="1368373"/>
            <a:chOff x="2063552" y="4799211"/>
            <a:chExt cx="1572369" cy="1368373"/>
          </a:xfrm>
        </p:grpSpPr>
        <p:sp>
          <p:nvSpPr>
            <p:cNvPr id="84" name="TextBox 83"/>
            <p:cNvSpPr txBox="1"/>
            <p:nvPr/>
          </p:nvSpPr>
          <p:spPr>
            <a:xfrm>
              <a:off x="2063552" y="479921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보안서버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110123" y="5151921"/>
              <a:ext cx="1525798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전자서명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중대업무 관련자료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아이디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패스워드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797637" y="1752399"/>
            <a:ext cx="2922541" cy="108509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827002" y="2989540"/>
            <a:ext cx="2922541" cy="1375564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799121" y="4675957"/>
            <a:ext cx="2922541" cy="1849386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8628917" y="2076203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8628917" y="3521311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8618291" y="5018186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96213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62855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58" name="타원 57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68" name="타원 67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73" name="그룹 72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74" name="타원 73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76" name="그룹 75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77" name="타원 76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79" name="그룹 78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80" name="타원 79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118943" y="3057031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3261" y="2679478"/>
            <a:ext cx="1897335" cy="962710"/>
            <a:chOff x="954441" y="1785615"/>
            <a:chExt cx="1897335" cy="962710"/>
          </a:xfrm>
        </p:grpSpPr>
        <p:sp>
          <p:nvSpPr>
            <p:cNvPr id="88" name="타원 87"/>
            <p:cNvSpPr/>
            <p:nvPr/>
          </p:nvSpPr>
          <p:spPr>
            <a:xfrm>
              <a:off x="954441" y="1821161"/>
              <a:ext cx="927164" cy="927164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051557" y="1785615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매도자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565" y="1957996"/>
              <a:ext cx="607441" cy="607441"/>
            </a:xfrm>
            <a:prstGeom prst="rect">
              <a:avLst/>
            </a:prstGeom>
          </p:spPr>
        </p:pic>
      </p:grpSp>
      <p:cxnSp>
        <p:nvCxnSpPr>
          <p:cNvPr id="56" name="직선 화살표 연결선 55"/>
          <p:cNvCxnSpPr/>
          <p:nvPr/>
        </p:nvCxnSpPr>
        <p:spPr>
          <a:xfrm>
            <a:off x="8184232" y="4221088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2269199" y="4006601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2063552" y="4879812"/>
            <a:ext cx="1572369" cy="1368373"/>
            <a:chOff x="2063552" y="4799211"/>
            <a:chExt cx="1572369" cy="1368373"/>
          </a:xfrm>
        </p:grpSpPr>
        <p:sp>
          <p:nvSpPr>
            <p:cNvPr id="82" name="TextBox 81"/>
            <p:cNvSpPr txBox="1"/>
            <p:nvPr/>
          </p:nvSpPr>
          <p:spPr>
            <a:xfrm>
              <a:off x="2063552" y="479921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보안서버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110123" y="5151921"/>
              <a:ext cx="1525798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전자서명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중대업무 관련자료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아이디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패스워드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8628917" y="2076203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8600262" y="3530009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8628917" y="5019572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807648" y="2482839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789235" y="4679249"/>
            <a:ext cx="2955441" cy="1807015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0773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143375" y="2232459"/>
            <a:ext cx="3905250" cy="3905250"/>
            <a:chOff x="4143375" y="2232459"/>
            <a:chExt cx="3905250" cy="3905250"/>
          </a:xfrm>
        </p:grpSpPr>
        <p:sp>
          <p:nvSpPr>
            <p:cNvPr id="6" name="타원 5"/>
            <p:cNvSpPr/>
            <p:nvPr/>
          </p:nvSpPr>
          <p:spPr>
            <a:xfrm>
              <a:off x="4143375" y="2232459"/>
              <a:ext cx="3905250" cy="3905250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092" y="2740826"/>
              <a:ext cx="2439816" cy="243981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645827" y="5384720"/>
              <a:ext cx="10406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</a:t>
              </a:r>
              <a:endPara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063552" y="214273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0296" y="227687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행정기관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60296" y="36034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서버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791744" y="2994558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7896200" y="2883914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896200" y="5675141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842445" y="5526466"/>
            <a:ext cx="576064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269199" y="4144484"/>
            <a:ext cx="0" cy="428973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10123" y="2553876"/>
            <a:ext cx="1007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패스워드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32304" y="3929527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서류 서식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 자료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 정보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32304" y="2569991"/>
            <a:ext cx="15257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행안부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550522" y="2569991"/>
            <a:ext cx="152579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도청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298921" y="549047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은행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415480" y="3251524"/>
            <a:ext cx="0" cy="45191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415480" y="3703434"/>
            <a:ext cx="288032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703512" y="3429000"/>
            <a:ext cx="0" cy="500527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1703512" y="3429000"/>
            <a:ext cx="269819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1703512" y="3929527"/>
            <a:ext cx="269819" cy="0"/>
          </a:xfrm>
          <a:prstGeom prst="line">
            <a:avLst/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944708" y="3311974"/>
            <a:ext cx="134298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사용자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44708" y="3789040"/>
            <a:ext cx="134298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비회원 사용자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911424" y="2173009"/>
            <a:ext cx="1013199" cy="1013199"/>
            <a:chOff x="911424" y="2559816"/>
            <a:chExt cx="1013199" cy="1013199"/>
          </a:xfrm>
        </p:grpSpPr>
        <p:sp>
          <p:nvSpPr>
            <p:cNvPr id="57" name="타원 56"/>
            <p:cNvSpPr/>
            <p:nvPr/>
          </p:nvSpPr>
          <p:spPr>
            <a:xfrm>
              <a:off x="911424" y="255981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64" y="2745920"/>
              <a:ext cx="640990" cy="640990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>
            <a:off x="10291507" y="2238325"/>
            <a:ext cx="1013199" cy="1013199"/>
            <a:chOff x="10306195" y="2238324"/>
            <a:chExt cx="1013199" cy="1013199"/>
          </a:xfrm>
        </p:grpSpPr>
        <p:sp>
          <p:nvSpPr>
            <p:cNvPr id="61" name="타원 60"/>
            <p:cNvSpPr/>
            <p:nvPr/>
          </p:nvSpPr>
          <p:spPr>
            <a:xfrm>
              <a:off x="10306195" y="2238324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81" y="2466711"/>
              <a:ext cx="556428" cy="556426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10291507" y="3703434"/>
            <a:ext cx="1013199" cy="1013199"/>
            <a:chOff x="10276818" y="3695236"/>
            <a:chExt cx="1013199" cy="1013199"/>
          </a:xfrm>
        </p:grpSpPr>
        <p:sp>
          <p:nvSpPr>
            <p:cNvPr id="64" name="타원 63"/>
            <p:cNvSpPr/>
            <p:nvPr/>
          </p:nvSpPr>
          <p:spPr>
            <a:xfrm>
              <a:off x="10276818" y="3695236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6319" y="3891398"/>
              <a:ext cx="614196" cy="614196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936160" y="5104933"/>
            <a:ext cx="1013199" cy="1013199"/>
            <a:chOff x="960132" y="4854031"/>
            <a:chExt cx="1013199" cy="1013199"/>
          </a:xfrm>
        </p:grpSpPr>
        <p:sp>
          <p:nvSpPr>
            <p:cNvPr id="67" name="타원 66"/>
            <p:cNvSpPr/>
            <p:nvPr/>
          </p:nvSpPr>
          <p:spPr>
            <a:xfrm>
              <a:off x="960132" y="4854031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63" y="5043463"/>
              <a:ext cx="634338" cy="634336"/>
            </a:xfrm>
            <a:prstGeom prst="rect">
              <a:avLst/>
            </a:prstGeom>
          </p:spPr>
        </p:pic>
      </p:grpSp>
      <p:grpSp>
        <p:nvGrpSpPr>
          <p:cNvPr id="72" name="그룹 71"/>
          <p:cNvGrpSpPr/>
          <p:nvPr/>
        </p:nvGrpSpPr>
        <p:grpSpPr>
          <a:xfrm>
            <a:off x="10291507" y="5168543"/>
            <a:ext cx="1013199" cy="1013199"/>
            <a:chOff x="10306194" y="5168542"/>
            <a:chExt cx="1013199" cy="1013199"/>
          </a:xfrm>
        </p:grpSpPr>
        <p:sp>
          <p:nvSpPr>
            <p:cNvPr id="73" name="타원 72"/>
            <p:cNvSpPr/>
            <p:nvPr/>
          </p:nvSpPr>
          <p:spPr>
            <a:xfrm>
              <a:off x="10306194" y="5168542"/>
              <a:ext cx="1013199" cy="101319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4579" y="5396928"/>
              <a:ext cx="556430" cy="556428"/>
            </a:xfrm>
            <a:prstGeom prst="rect">
              <a:avLst/>
            </a:prstGeom>
          </p:spPr>
        </p:pic>
      </p:grpSp>
      <p:cxnSp>
        <p:nvCxnSpPr>
          <p:cNvPr id="75" name="직선 화살표 연결선 74"/>
          <p:cNvCxnSpPr/>
          <p:nvPr/>
        </p:nvCxnSpPr>
        <p:spPr>
          <a:xfrm>
            <a:off x="8184232" y="4221088"/>
            <a:ext cx="288032" cy="0"/>
          </a:xfrm>
          <a:prstGeom prst="straightConnector1">
            <a:avLst/>
          </a:prstGeom>
          <a:ln>
            <a:solidFill>
              <a:srgbClr val="B486D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/>
          <p:cNvGrpSpPr/>
          <p:nvPr/>
        </p:nvGrpSpPr>
        <p:grpSpPr>
          <a:xfrm>
            <a:off x="2063552" y="4879812"/>
            <a:ext cx="1572369" cy="1368373"/>
            <a:chOff x="2063552" y="4799211"/>
            <a:chExt cx="1572369" cy="1368373"/>
          </a:xfrm>
        </p:grpSpPr>
        <p:sp>
          <p:nvSpPr>
            <p:cNvPr id="77" name="TextBox 76"/>
            <p:cNvSpPr txBox="1"/>
            <p:nvPr/>
          </p:nvSpPr>
          <p:spPr>
            <a:xfrm>
              <a:off x="2063552" y="479921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보안서버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110123" y="5151921"/>
              <a:ext cx="1525798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계약서류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전자서명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중대업무 관련자료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아이디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 패스워드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9" name="모서리가 둥근 직사각형 78"/>
          <p:cNvSpPr/>
          <p:nvPr/>
        </p:nvSpPr>
        <p:spPr>
          <a:xfrm>
            <a:off x="8628917" y="5019572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8628917" y="3539391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8628916" y="2076203"/>
            <a:ext cx="2955441" cy="1349803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800299" y="1996677"/>
            <a:ext cx="2955441" cy="2065500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785310" y="4655764"/>
            <a:ext cx="2955441" cy="1867462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5033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Company Introduction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 구성도 </a:t>
            </a:r>
            <a:r>
              <a:rPr lang="en-US" altLang="ko-KR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공인중개사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79513" y="2010490"/>
            <a:ext cx="11105668" cy="4349189"/>
            <a:chOff x="551384" y="2076203"/>
            <a:chExt cx="11032974" cy="4293172"/>
          </a:xfrm>
        </p:grpSpPr>
        <p:grpSp>
          <p:nvGrpSpPr>
            <p:cNvPr id="28" name="그룹 27"/>
            <p:cNvGrpSpPr/>
            <p:nvPr/>
          </p:nvGrpSpPr>
          <p:grpSpPr>
            <a:xfrm>
              <a:off x="10291507" y="2238325"/>
              <a:ext cx="1013199" cy="1013199"/>
              <a:chOff x="10306195" y="2238324"/>
              <a:chExt cx="1013199" cy="1013199"/>
            </a:xfrm>
          </p:grpSpPr>
          <p:sp>
            <p:nvSpPr>
              <p:cNvPr id="23" name="타원 22"/>
              <p:cNvSpPr/>
              <p:nvPr/>
            </p:nvSpPr>
            <p:spPr>
              <a:xfrm>
                <a:off x="10306195" y="2238324"/>
                <a:ext cx="1013199" cy="1013199"/>
              </a:xfrm>
              <a:prstGeom prst="ellipse">
                <a:avLst/>
              </a:prstGeom>
              <a:solidFill>
                <a:srgbClr val="B486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34581" y="2466711"/>
                <a:ext cx="556428" cy="556426"/>
              </a:xfrm>
              <a:prstGeom prst="rect">
                <a:avLst/>
              </a:prstGeom>
            </p:spPr>
          </p:pic>
        </p:grpSp>
        <p:sp>
          <p:nvSpPr>
            <p:cNvPr id="30" name="TextBox 29"/>
            <p:cNvSpPr txBox="1"/>
            <p:nvPr/>
          </p:nvSpPr>
          <p:spPr>
            <a:xfrm>
              <a:off x="8760296" y="2276872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행정기관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10291507" y="3703434"/>
              <a:ext cx="1013199" cy="1013199"/>
              <a:chOff x="10276818" y="3695236"/>
              <a:chExt cx="1013199" cy="1013199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10276818" y="3695236"/>
                <a:ext cx="1013199" cy="1013199"/>
              </a:xfrm>
              <a:prstGeom prst="ellipse">
                <a:avLst/>
              </a:prstGeom>
              <a:solidFill>
                <a:srgbClr val="B486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6319" y="3891398"/>
                <a:ext cx="614196" cy="614196"/>
              </a:xfrm>
              <a:prstGeom prst="rect">
                <a:avLst/>
              </a:prstGeom>
            </p:spPr>
          </p:pic>
        </p:grpSp>
        <p:sp>
          <p:nvSpPr>
            <p:cNvPr id="35" name="TextBox 34"/>
            <p:cNvSpPr txBox="1"/>
            <p:nvPr/>
          </p:nvSpPr>
          <p:spPr>
            <a:xfrm>
              <a:off x="8760296" y="3603482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빅데이터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서버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3" name="직선 화살표 연결선 32"/>
            <p:cNvCxnSpPr/>
            <p:nvPr/>
          </p:nvCxnSpPr>
          <p:spPr>
            <a:xfrm>
              <a:off x="3791744" y="2994558"/>
              <a:ext cx="576064" cy="0"/>
            </a:xfrm>
            <a:prstGeom prst="straightConnector1">
              <a:avLst/>
            </a:prstGeom>
            <a:ln>
              <a:solidFill>
                <a:srgbClr val="B486D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7896200" y="2883914"/>
              <a:ext cx="576064" cy="0"/>
            </a:xfrm>
            <a:prstGeom prst="straightConnector1">
              <a:avLst/>
            </a:prstGeom>
            <a:ln>
              <a:solidFill>
                <a:srgbClr val="B486D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/>
            <p:nvPr/>
          </p:nvCxnSpPr>
          <p:spPr>
            <a:xfrm>
              <a:off x="7896200" y="5675141"/>
              <a:ext cx="576064" cy="0"/>
            </a:xfrm>
            <a:prstGeom prst="straightConnector1">
              <a:avLst/>
            </a:prstGeom>
            <a:ln>
              <a:solidFill>
                <a:srgbClr val="B486D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/>
            <p:nvPr/>
          </p:nvCxnSpPr>
          <p:spPr>
            <a:xfrm>
              <a:off x="3842445" y="5526466"/>
              <a:ext cx="576064" cy="0"/>
            </a:xfrm>
            <a:prstGeom prst="straightConnector1">
              <a:avLst/>
            </a:prstGeom>
            <a:ln>
              <a:solidFill>
                <a:srgbClr val="B486D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/>
            <p:cNvGrpSpPr/>
            <p:nvPr/>
          </p:nvGrpSpPr>
          <p:grpSpPr>
            <a:xfrm>
              <a:off x="10291507" y="5168543"/>
              <a:ext cx="1013199" cy="1013199"/>
              <a:chOff x="10306194" y="5168542"/>
              <a:chExt cx="1013199" cy="1013199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10306194" y="5168542"/>
                <a:ext cx="1013199" cy="1013199"/>
              </a:xfrm>
              <a:prstGeom prst="ellipse">
                <a:avLst/>
              </a:prstGeom>
              <a:solidFill>
                <a:srgbClr val="B486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34579" y="5396928"/>
                <a:ext cx="556430" cy="556428"/>
              </a:xfrm>
              <a:prstGeom prst="rect">
                <a:avLst/>
              </a:prstGeom>
            </p:spPr>
          </p:pic>
        </p:grpSp>
        <p:sp>
          <p:nvSpPr>
            <p:cNvPr id="52" name="TextBox 51"/>
            <p:cNvSpPr txBox="1"/>
            <p:nvPr/>
          </p:nvSpPr>
          <p:spPr>
            <a:xfrm>
              <a:off x="8832304" y="3929527"/>
              <a:ext cx="1525798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서류 서식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영상 자료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 정보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832304" y="2569991"/>
              <a:ext cx="1525798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국토부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행안부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구청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550522" y="2569991"/>
              <a:ext cx="584332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시청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도청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760296" y="5090760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은행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832304" y="5439327"/>
              <a:ext cx="1525798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전자서명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대출관련 서류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대출 승인 관련 서류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가상계좌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4143375" y="2232459"/>
              <a:ext cx="3905250" cy="3905250"/>
              <a:chOff x="4143375" y="2232459"/>
              <a:chExt cx="3905250" cy="3905250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4143375" y="2232459"/>
                <a:ext cx="3905250" cy="3905250"/>
              </a:xfrm>
              <a:prstGeom prst="ellipse">
                <a:avLst/>
              </a:prstGeom>
              <a:solidFill>
                <a:srgbClr val="B486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092" y="2740826"/>
                <a:ext cx="2439816" cy="2439816"/>
              </a:xfrm>
              <a:prstGeom prst="rect">
                <a:avLst/>
              </a:prstGeom>
            </p:spPr>
          </p:pic>
          <p:sp>
            <p:nvSpPr>
              <p:cNvPr id="62" name="TextBox 61"/>
              <p:cNvSpPr txBox="1"/>
              <p:nvPr/>
            </p:nvSpPr>
            <p:spPr>
              <a:xfrm>
                <a:off x="5645827" y="5384720"/>
                <a:ext cx="1040670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플랫폼</a:t>
                </a:r>
                <a:endParaRPr lang="ko-KR" altLang="en-US" sz="25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cxnSp>
          <p:nvCxnSpPr>
            <p:cNvPr id="47" name="직선 화살표 연결선 46"/>
            <p:cNvCxnSpPr/>
            <p:nvPr/>
          </p:nvCxnSpPr>
          <p:spPr>
            <a:xfrm>
              <a:off x="8184232" y="4221088"/>
              <a:ext cx="288032" cy="0"/>
            </a:xfrm>
            <a:prstGeom prst="straightConnector1">
              <a:avLst/>
            </a:prstGeom>
            <a:ln>
              <a:solidFill>
                <a:srgbClr val="B486DA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모서리가 둥근 직사각형 66"/>
            <p:cNvSpPr/>
            <p:nvPr/>
          </p:nvSpPr>
          <p:spPr>
            <a:xfrm>
              <a:off x="8628917" y="5019572"/>
              <a:ext cx="2955441" cy="1349803"/>
            </a:xfrm>
            <a:prstGeom prst="roundRect">
              <a:avLst/>
            </a:prstGeom>
            <a:noFill/>
            <a:ln w="28575"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8628917" y="3539391"/>
              <a:ext cx="2955441" cy="1349803"/>
            </a:xfrm>
            <a:prstGeom prst="roundRect">
              <a:avLst/>
            </a:prstGeom>
            <a:noFill/>
            <a:ln w="28575"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8628916" y="2076203"/>
              <a:ext cx="2955441" cy="1349803"/>
            </a:xfrm>
            <a:prstGeom prst="roundRect">
              <a:avLst/>
            </a:prstGeom>
            <a:noFill/>
            <a:ln w="28575"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51384" y="2492896"/>
              <a:ext cx="2970430" cy="3816423"/>
              <a:chOff x="785310" y="2706803"/>
              <a:chExt cx="2970430" cy="3816423"/>
            </a:xfrm>
          </p:grpSpPr>
          <p:grpSp>
            <p:nvGrpSpPr>
              <p:cNvPr id="29" name="그룹 28"/>
              <p:cNvGrpSpPr/>
              <p:nvPr/>
            </p:nvGrpSpPr>
            <p:grpSpPr>
              <a:xfrm>
                <a:off x="911424" y="2886397"/>
                <a:ext cx="1013199" cy="1013199"/>
                <a:chOff x="911424" y="2559816"/>
                <a:chExt cx="1013199" cy="1013199"/>
              </a:xfrm>
            </p:grpSpPr>
            <p:sp>
              <p:nvSpPr>
                <p:cNvPr id="14" name="타원 13"/>
                <p:cNvSpPr/>
                <p:nvPr/>
              </p:nvSpPr>
              <p:spPr>
                <a:xfrm>
                  <a:off x="911424" y="2559816"/>
                  <a:ext cx="1013199" cy="1013199"/>
                </a:xfrm>
                <a:prstGeom prst="ellipse">
                  <a:avLst/>
                </a:prstGeom>
                <a:solidFill>
                  <a:srgbClr val="B486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2964" y="2745920"/>
                  <a:ext cx="640990" cy="640990"/>
                </a:xfrm>
                <a:prstGeom prst="rect">
                  <a:avLst/>
                </a:prstGeom>
              </p:spPr>
            </p:pic>
          </p:grpSp>
          <p:sp>
            <p:nvSpPr>
              <p:cNvPr id="21" name="TextBox 20"/>
              <p:cNvSpPr txBox="1"/>
              <p:nvPr/>
            </p:nvSpPr>
            <p:spPr>
              <a:xfrm>
                <a:off x="2063552" y="2896277"/>
                <a:ext cx="8002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사용자</a:t>
                </a:r>
                <a:endPara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110123" y="3307417"/>
                <a:ext cx="1007307" cy="6463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공인중개사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매도자</a:t>
                </a:r>
                <a:endPara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매수자</a:t>
                </a:r>
                <a:endPara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56" name="그룹 55"/>
              <p:cNvGrpSpPr/>
              <p:nvPr/>
            </p:nvGrpSpPr>
            <p:grpSpPr>
              <a:xfrm>
                <a:off x="936160" y="5104933"/>
                <a:ext cx="1013199" cy="1013199"/>
                <a:chOff x="960132" y="4854031"/>
                <a:chExt cx="1013199" cy="1013199"/>
              </a:xfrm>
            </p:grpSpPr>
            <p:sp>
              <p:nvSpPr>
                <p:cNvPr id="57" name="타원 56"/>
                <p:cNvSpPr/>
                <p:nvPr/>
              </p:nvSpPr>
              <p:spPr>
                <a:xfrm>
                  <a:off x="960132" y="4854031"/>
                  <a:ext cx="1013199" cy="1013199"/>
                </a:xfrm>
                <a:prstGeom prst="ellipse">
                  <a:avLst/>
                </a:prstGeom>
                <a:solidFill>
                  <a:srgbClr val="B486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pic>
              <p:nvPicPr>
                <p:cNvPr id="58" name="그림 57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9563" y="5043463"/>
                  <a:ext cx="634338" cy="634336"/>
                </a:xfrm>
                <a:prstGeom prst="rect">
                  <a:avLst/>
                </a:prstGeom>
              </p:spPr>
            </p:pic>
          </p:grpSp>
          <p:grpSp>
            <p:nvGrpSpPr>
              <p:cNvPr id="64" name="그룹 63"/>
              <p:cNvGrpSpPr/>
              <p:nvPr/>
            </p:nvGrpSpPr>
            <p:grpSpPr>
              <a:xfrm>
                <a:off x="2063552" y="4879812"/>
                <a:ext cx="1572369" cy="1368373"/>
                <a:chOff x="2063552" y="4799211"/>
                <a:chExt cx="1572369" cy="1368373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2063552" y="4799211"/>
                  <a:ext cx="10054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보안서버</a:t>
                  </a:r>
                  <a:endParaRPr lang="ko-KR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2110123" y="5151921"/>
                  <a:ext cx="1525798" cy="1015663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ko-KR" altLang="en-US" sz="12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계약서류</a:t>
                  </a:r>
                  <a:endPara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r>
                    <a:rPr lang="ko-KR" altLang="en-US" sz="12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전자서명</a:t>
                  </a:r>
                  <a:endParaRPr lang="en-US" altLang="ko-KR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r>
                    <a:rPr lang="ko-KR" altLang="en-US" sz="12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중대업무 관련자료</a:t>
                  </a:r>
                  <a:endPara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r>
                    <a:rPr lang="ko-KR" altLang="en-US" sz="12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사용자 아이디</a:t>
                  </a:r>
                  <a:endPara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  <a:p>
                  <a:r>
                    <a:rPr lang="ko-KR" altLang="en-US" sz="1200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사용자 패스워드 </a:t>
                  </a:r>
                  <a:endPara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70" name="모서리가 둥근 직사각형 69"/>
              <p:cNvSpPr/>
              <p:nvPr/>
            </p:nvSpPr>
            <p:spPr>
              <a:xfrm>
                <a:off x="800299" y="2706803"/>
                <a:ext cx="2955441" cy="1355374"/>
              </a:xfrm>
              <a:prstGeom prst="roundRect">
                <a:avLst/>
              </a:prstGeom>
              <a:noFill/>
              <a:ln w="28575">
                <a:solidFill>
                  <a:srgbClr val="B486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1" name="모서리가 둥근 직사각형 70"/>
              <p:cNvSpPr/>
              <p:nvPr/>
            </p:nvSpPr>
            <p:spPr>
              <a:xfrm>
                <a:off x="785310" y="4655764"/>
                <a:ext cx="2955441" cy="1867462"/>
              </a:xfrm>
              <a:prstGeom prst="roundRect">
                <a:avLst/>
              </a:prstGeom>
              <a:noFill/>
              <a:ln w="28575">
                <a:solidFill>
                  <a:srgbClr val="B486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61356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비전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171862" y="3012144"/>
            <a:ext cx="5738297" cy="3513200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59289" y="2436081"/>
            <a:ext cx="5769359" cy="1192974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31862" y="3012144"/>
            <a:ext cx="5738297" cy="3513200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19578" y="2436081"/>
            <a:ext cx="5762625" cy="1192976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59359" y="2865484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요</a:t>
            </a:r>
            <a:endParaRPr lang="en-US" altLang="ko-KR" sz="24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65984" y="2862006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보유 기술</a:t>
            </a:r>
            <a:endParaRPr lang="en-US" altLang="ko-KR" sz="24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5347" y="3823010"/>
            <a:ext cx="48910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당사는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기업가치를 극대화하고 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글로벌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강소기업으로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나아갈 지식재산 활용 전략을 가지고 있습니다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중소기업청 등 유관기관의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전략을 적극 활용해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기업이 이윤을 창출할 수 있도록 시장진출전략을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마련할 예정입니다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경영을 통해 현안 해결과 경쟁력 강화를 위해 </a:t>
            </a:r>
            <a:endParaRPr lang="en-US" altLang="ko-KR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노력해 나갈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 입니다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12929" y="5638387"/>
            <a:ext cx="20681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 검색이 가능한 부동산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 플랫폼 서버 및 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부동산 거래 방법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572063" y="3756983"/>
            <a:ext cx="4941771" cy="530751"/>
            <a:chOff x="6549411" y="3455232"/>
            <a:chExt cx="4941771" cy="530751"/>
          </a:xfrm>
        </p:grpSpPr>
        <p:sp>
          <p:nvSpPr>
            <p:cNvPr id="26" name="TextBox 25"/>
            <p:cNvSpPr txBox="1"/>
            <p:nvPr/>
          </p:nvSpPr>
          <p:spPr>
            <a:xfrm>
              <a:off x="6549411" y="3455232"/>
              <a:ext cx="25090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부동산 전자 계약 플랫폼 서버 및 </a:t>
              </a:r>
              <a:endPara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 부동산 전자 계약 중개 방법</a:t>
              </a:r>
              <a:endPara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727558" y="3462763"/>
              <a:ext cx="17636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특허 번호</a:t>
              </a:r>
              <a:r>
                <a:rPr lang="en-US" altLang="ko-KR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  <a:p>
              <a:pPr algn="ctr"/>
              <a:r>
                <a:rPr lang="ko-KR" altLang="en-US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 </a:t>
              </a:r>
              <a:r>
                <a:rPr lang="en-US" altLang="ko-KR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 – 2174861 </a:t>
              </a:r>
              <a:r>
                <a:rPr lang="ko-KR" altLang="en-US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</a:t>
              </a:r>
              <a:endPara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502429" y="4585654"/>
            <a:ext cx="5083543" cy="738664"/>
            <a:chOff x="6468601" y="4110262"/>
            <a:chExt cx="5083543" cy="738664"/>
          </a:xfrm>
        </p:grpSpPr>
        <p:sp>
          <p:nvSpPr>
            <p:cNvPr id="29" name="TextBox 28"/>
            <p:cNvSpPr txBox="1"/>
            <p:nvPr/>
          </p:nvSpPr>
          <p:spPr>
            <a:xfrm>
              <a:off x="6468601" y="4110262"/>
              <a:ext cx="262924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신뢰성 및 검색의 편리성이 </a:t>
              </a:r>
              <a:endPara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향상된 부동산 거래 플랫폼 서버 및</a:t>
              </a:r>
              <a:endPara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 부동산 거래 중개 방법</a:t>
              </a:r>
              <a:endPara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644249" y="4194535"/>
              <a:ext cx="19078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출원 번호</a:t>
              </a:r>
              <a:endPara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10-2020-0019564</a:t>
              </a:r>
              <a:r>
                <a:rPr lang="ko-KR" altLang="en-US" sz="1400" dirty="0" smtClean="0">
                  <a:solidFill>
                    <a:schemeClr val="tx2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</a:t>
              </a:r>
              <a:endPara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9750620" y="5630731"/>
            <a:ext cx="1747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출원 번호</a:t>
            </a:r>
            <a:endParaRPr lang="en-US" altLang="ko-KR" sz="140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10-2020-0019555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6341357" y="4437112"/>
            <a:ext cx="5312740" cy="0"/>
          </a:xfrm>
          <a:prstGeom prst="line">
            <a:avLst/>
          </a:prstGeom>
          <a:ln>
            <a:solidFill>
              <a:srgbClr val="D9C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384639" y="5481352"/>
            <a:ext cx="5312740" cy="0"/>
          </a:xfrm>
          <a:prstGeom prst="line">
            <a:avLst/>
          </a:prstGeom>
          <a:ln>
            <a:solidFill>
              <a:srgbClr val="D9C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텍스트 개체 틀 4"/>
          <p:cNvSpPr txBox="1">
            <a:spLocks/>
          </p:cNvSpPr>
          <p:nvPr/>
        </p:nvSpPr>
        <p:spPr>
          <a:xfrm>
            <a:off x="287653" y="1928647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기술의 소개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4733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비전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텍스트 개체 틀 4"/>
          <p:cNvSpPr txBox="1">
            <a:spLocks/>
          </p:cNvSpPr>
          <p:nvPr/>
        </p:nvSpPr>
        <p:spPr>
          <a:xfrm>
            <a:off x="279680" y="1948020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전략적 기술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794781"/>
              </p:ext>
            </p:extLst>
          </p:nvPr>
        </p:nvGraphicFramePr>
        <p:xfrm>
          <a:off x="335360" y="2481272"/>
          <a:ext cx="11305256" cy="4044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0538">
                  <a:extLst>
                    <a:ext uri="{9D8B030D-6E8A-4147-A177-3AD203B41FA5}">
                      <a16:colId xmlns:a16="http://schemas.microsoft.com/office/drawing/2014/main" val="182856636"/>
                    </a:ext>
                  </a:extLst>
                </a:gridCol>
                <a:gridCol w="1199610">
                  <a:extLst>
                    <a:ext uri="{9D8B030D-6E8A-4147-A177-3AD203B41FA5}">
                      <a16:colId xmlns:a16="http://schemas.microsoft.com/office/drawing/2014/main" val="717214232"/>
                    </a:ext>
                  </a:extLst>
                </a:gridCol>
                <a:gridCol w="3202749">
                  <a:extLst>
                    <a:ext uri="{9D8B030D-6E8A-4147-A177-3AD203B41FA5}">
                      <a16:colId xmlns:a16="http://schemas.microsoft.com/office/drawing/2014/main" val="760709802"/>
                    </a:ext>
                  </a:extLst>
                </a:gridCol>
                <a:gridCol w="1242866">
                  <a:extLst>
                    <a:ext uri="{9D8B030D-6E8A-4147-A177-3AD203B41FA5}">
                      <a16:colId xmlns:a16="http://schemas.microsoft.com/office/drawing/2014/main" val="784642528"/>
                    </a:ext>
                  </a:extLst>
                </a:gridCol>
                <a:gridCol w="3159493">
                  <a:extLst>
                    <a:ext uri="{9D8B030D-6E8A-4147-A177-3AD203B41FA5}">
                      <a16:colId xmlns:a16="http://schemas.microsoft.com/office/drawing/2014/main" val="639992703"/>
                    </a:ext>
                  </a:extLst>
                </a:gridCol>
              </a:tblGrid>
              <a:tr h="440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전략 구분</a:t>
                      </a:r>
                      <a:endParaRPr lang="ko-KR" altLang="en-US" sz="21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86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전략 내용</a:t>
                      </a: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86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790188"/>
                  </a:ext>
                </a:extLst>
              </a:tr>
              <a:tr h="359576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16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경영전략</a:t>
                      </a: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86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당사의 사업전략과 연계된</a:t>
                      </a:r>
                      <a:r>
                        <a:rPr lang="ko-KR" altLang="en-US" sz="13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3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13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경영전략을 수립하고</a:t>
                      </a:r>
                      <a:r>
                        <a:rPr lang="en-US" altLang="ko-KR" sz="13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3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수립된 전략을 지속하여 실행할 수 있도록 </a:t>
                      </a:r>
                      <a:r>
                        <a:rPr lang="en-US" altLang="ko-KR" sz="13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13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경영 체계를 구축</a:t>
                      </a:r>
                      <a:endParaRPr lang="ko-KR" altLang="en-US" sz="13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312935"/>
                  </a:ext>
                </a:extLst>
              </a:tr>
              <a:tr h="12561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전략수립</a:t>
                      </a:r>
                      <a:endParaRPr lang="en-US" altLang="ko-KR" sz="12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측면</a:t>
                      </a:r>
                      <a:endParaRPr lang="ko-KR" altLang="en-US" sz="12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중장기 </a:t>
                      </a: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경영전략수립</a:t>
                      </a: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            - IP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경영 비전</a:t>
                      </a: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미션 설계 및 수립</a:t>
                      </a: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            - IP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Cost 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적정 </a:t>
                      </a:r>
                      <a:r>
                        <a:rPr lang="en-US" altLang="ko-KR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 </a:t>
                      </a:r>
                      <a:r>
                        <a:rPr lang="ko-KR" altLang="en-US" sz="10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보유 전략</a:t>
                      </a: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자산 구축 전략</a:t>
                      </a: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리스크 관리 전략</a:t>
                      </a: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사업화 추진 전략</a:t>
                      </a: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브랜드</a:t>
                      </a: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디자인 경영 전략 수립</a:t>
                      </a: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인프라</a:t>
                      </a:r>
                      <a:endParaRPr lang="en-US" altLang="ko-KR" sz="12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구축</a:t>
                      </a:r>
                      <a:endParaRPr lang="en-US" altLang="ko-KR" sz="12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측면</a:t>
                      </a:r>
                      <a:endParaRPr lang="ko-KR" altLang="en-US" sz="12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경영 인프라 구축</a:t>
                      </a: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-IP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경영성과 관리</a:t>
                      </a: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-IP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조직 설계 및 </a:t>
                      </a: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R&amp;R(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역할과 책임</a:t>
                      </a: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-IP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 시스템 구축</a:t>
                      </a: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   -IP</a:t>
                      </a:r>
                      <a:r>
                        <a:rPr lang="ko-KR" altLang="en-US" sz="10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교육 수강 및 매뉴얼 구축</a:t>
                      </a:r>
                      <a:endParaRPr lang="en-US" altLang="ko-KR" sz="10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235467"/>
                  </a:ext>
                </a:extLst>
              </a:tr>
              <a:tr h="4568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해외진출</a:t>
                      </a:r>
                      <a:endParaRPr lang="en-US" altLang="ko-KR" sz="1600" b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16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전략</a:t>
                      </a:r>
                      <a:endParaRPr lang="ko-KR" altLang="en-US" sz="16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86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해외 출원 필요성 검토</a:t>
                      </a:r>
                      <a:r>
                        <a:rPr lang="en-US" altLang="ko-KR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국가 선정</a:t>
                      </a:r>
                      <a:r>
                        <a:rPr lang="en-US" altLang="ko-KR" sz="12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명세서 보정 등</a:t>
                      </a:r>
                      <a:endParaRPr lang="en-US" altLang="ko-KR" sz="1200" b="1" baseline="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비용</a:t>
                      </a:r>
                      <a:r>
                        <a:rPr lang="en-US" altLang="ko-KR" sz="12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2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시간 절감 및 강한 특허권 확보를 위한 해외 출원 및 해외 진출 전략 마련</a:t>
                      </a:r>
                      <a:endParaRPr lang="ko-KR" altLang="en-US" sz="12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575860"/>
                  </a:ext>
                </a:extLst>
              </a:tr>
              <a:tr h="4057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특허</a:t>
                      </a:r>
                      <a:r>
                        <a:rPr lang="en-US" altLang="ko-KR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en-US" altLang="ko-KR" sz="12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시장 동향</a:t>
                      </a:r>
                      <a:r>
                        <a:rPr lang="en-US" altLang="ko-KR" sz="12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경쟁사 출원</a:t>
                      </a:r>
                      <a:endParaRPr lang="en-US" altLang="ko-KR" sz="1200" b="1" baseline="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/>
                      <a:r>
                        <a:rPr lang="ko-KR" altLang="en-US" sz="12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동향 분석 및 선행기술조사 실시</a:t>
                      </a:r>
                      <a:endParaRPr lang="ko-KR" altLang="en-US" sz="12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해외 진출 필요성이 인정되는</a:t>
                      </a:r>
                      <a:endParaRPr lang="en-US" altLang="ko-KR" sz="12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/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국가의 </a:t>
                      </a:r>
                      <a:r>
                        <a:rPr lang="en-US" altLang="ko-KR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보호제도</a:t>
                      </a:r>
                      <a:r>
                        <a:rPr lang="en-US" altLang="ko-KR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출원 비용</a:t>
                      </a:r>
                      <a:r>
                        <a:rPr lang="en-US" altLang="ko-KR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출원 전략 마련</a:t>
                      </a:r>
                      <a:endParaRPr lang="ko-KR" altLang="en-US" sz="12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128214"/>
                  </a:ext>
                </a:extLst>
              </a:tr>
              <a:tr h="40579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ko-KR" altLang="en-US" sz="16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연계</a:t>
                      </a:r>
                      <a:endParaRPr lang="en-US" altLang="ko-KR" sz="1600" b="1" dirty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제품화 전략</a:t>
                      </a:r>
                      <a:endParaRPr lang="ko-KR" altLang="en-US" sz="16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86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수요자 분석을 통한 </a:t>
                      </a:r>
                      <a:r>
                        <a:rPr lang="en-US" altLang="ko-KR" sz="1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en-US" altLang="ko-KR" sz="16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6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활용 제품의 설계 및 디자인</a:t>
                      </a:r>
                      <a:endParaRPr lang="en-US" altLang="ko-KR" sz="1600" b="1" baseline="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rgbClr val="2ABDF2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463799"/>
                  </a:ext>
                </a:extLst>
              </a:tr>
              <a:tr h="4057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국내외 </a:t>
                      </a:r>
                      <a:r>
                        <a:rPr lang="en-US" altLang="ko-KR" sz="16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IP</a:t>
                      </a:r>
                      <a:r>
                        <a:rPr lang="en-US" altLang="ko-KR" sz="16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600" b="1" baseline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동향 및 선행기술조사 및 제품 설계 방향</a:t>
                      </a:r>
                      <a:endParaRPr lang="ko-KR" alt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08856" marR="108856" marT="54428" marB="54428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16781" marR="116781" marT="58391" marB="58391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171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2939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비전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텍스트 개체 틀 4"/>
          <p:cNvSpPr txBox="1">
            <a:spLocks/>
          </p:cNvSpPr>
          <p:nvPr/>
        </p:nvSpPr>
        <p:spPr>
          <a:xfrm>
            <a:off x="616036" y="2026781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기술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857746" y="3212975"/>
            <a:ext cx="2304256" cy="2304256"/>
            <a:chOff x="983432" y="3422605"/>
            <a:chExt cx="2304256" cy="2304256"/>
          </a:xfrm>
          <a:solidFill>
            <a:srgbClr val="B486DA"/>
          </a:solidFill>
        </p:grpSpPr>
        <p:sp>
          <p:nvSpPr>
            <p:cNvPr id="34" name="타원 33"/>
            <p:cNvSpPr/>
            <p:nvPr/>
          </p:nvSpPr>
          <p:spPr>
            <a:xfrm>
              <a:off x="983432" y="3422605"/>
              <a:ext cx="2304256" cy="2304256"/>
            </a:xfrm>
            <a:prstGeom prst="ellipse">
              <a:avLst/>
            </a:prstGeom>
            <a:grpFill/>
            <a:ln w="76200"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31778" y="4343900"/>
              <a:ext cx="135005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인식 대상</a:t>
              </a:r>
              <a:endParaRPr lang="ko-KR" alt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8732117" y="3212974"/>
            <a:ext cx="2304256" cy="2304256"/>
            <a:chOff x="8616280" y="3422605"/>
            <a:chExt cx="2304256" cy="2304256"/>
          </a:xfrm>
          <a:solidFill>
            <a:srgbClr val="B486DA"/>
          </a:solidFill>
        </p:grpSpPr>
        <p:sp>
          <p:nvSpPr>
            <p:cNvPr id="37" name="타원 36"/>
            <p:cNvSpPr/>
            <p:nvPr/>
          </p:nvSpPr>
          <p:spPr>
            <a:xfrm>
              <a:off x="8616280" y="3422605"/>
              <a:ext cx="2304256" cy="2304256"/>
            </a:xfrm>
            <a:prstGeom prst="ellipse">
              <a:avLst/>
            </a:prstGeom>
            <a:grpFill/>
            <a:ln w="76200">
              <a:solidFill>
                <a:srgbClr val="B48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127848" y="4343900"/>
              <a:ext cx="135005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표현 방식</a:t>
              </a:r>
              <a:endParaRPr lang="ko-KR" alt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799856" y="2602506"/>
            <a:ext cx="1944216" cy="3490790"/>
            <a:chOff x="4943872" y="2708920"/>
            <a:chExt cx="1944216" cy="3165155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4943872" y="2708920"/>
              <a:ext cx="1944216" cy="31651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5769446" y="5479629"/>
              <a:ext cx="288032" cy="28803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3555717" y="296450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41880" y="296450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리턴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오른쪽 화살표 47"/>
          <p:cNvSpPr/>
          <p:nvPr/>
        </p:nvSpPr>
        <p:spPr>
          <a:xfrm rot="10800000">
            <a:off x="3493543" y="3983980"/>
            <a:ext cx="770682" cy="576186"/>
          </a:xfrm>
          <a:prstGeom prst="rightArrow">
            <a:avLst>
              <a:gd name="adj1" fmla="val 50000"/>
              <a:gd name="adj2" fmla="val 89675"/>
            </a:avLst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오른쪽 화살표 48"/>
          <p:cNvSpPr/>
          <p:nvPr/>
        </p:nvSpPr>
        <p:spPr>
          <a:xfrm>
            <a:off x="7352753" y="3983980"/>
            <a:ext cx="770682" cy="576186"/>
          </a:xfrm>
          <a:prstGeom prst="rightArrow">
            <a:avLst>
              <a:gd name="adj1" fmla="val 50000"/>
              <a:gd name="adj2" fmla="val 89675"/>
            </a:avLst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895887" y="2905066"/>
            <a:ext cx="1747118" cy="26548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298034" y="1772816"/>
            <a:ext cx="11470325" cy="4824536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5570373" y="2748776"/>
            <a:ext cx="367024" cy="45720"/>
            <a:chOff x="5570373" y="2715332"/>
            <a:chExt cx="367024" cy="45720"/>
          </a:xfrm>
        </p:grpSpPr>
        <p:sp>
          <p:nvSpPr>
            <p:cNvPr id="53" name="타원 52"/>
            <p:cNvSpPr/>
            <p:nvPr/>
          </p:nvSpPr>
          <p:spPr>
            <a:xfrm>
              <a:off x="5570373" y="2715332"/>
              <a:ext cx="45720" cy="457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5638154" y="2715332"/>
              <a:ext cx="299243" cy="457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29140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25762" y="2320121"/>
            <a:ext cx="2657805" cy="855428"/>
            <a:chOff x="452182" y="2244890"/>
            <a:chExt cx="2657805" cy="855428"/>
          </a:xfrm>
        </p:grpSpPr>
        <p:sp>
          <p:nvSpPr>
            <p:cNvPr id="108" name="TextBox 107"/>
            <p:cNvSpPr txBox="1"/>
            <p:nvPr/>
          </p:nvSpPr>
          <p:spPr>
            <a:xfrm>
              <a:off x="452182" y="2638653"/>
              <a:ext cx="26107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공인중개사 사업자를 위한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호스팅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및 개별 사이트 구성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Text Box 8"/>
            <p:cNvSpPr txBox="1">
              <a:spLocks noChangeArrowheads="1"/>
            </p:cNvSpPr>
            <p:nvPr/>
          </p:nvSpPr>
          <p:spPr bwMode="auto">
            <a:xfrm>
              <a:off x="499237" y="2244890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err="1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호스팅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지원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9074679" y="2638653"/>
            <a:ext cx="28091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중개사를 통해 쉽고 빠르게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매물을 등록 할 수 있도록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건축물 </a:t>
            </a:r>
            <a:r>
              <a:rPr lang="ko-KR" alt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빌더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" name="Text Box 8"/>
          <p:cNvSpPr txBox="1">
            <a:spLocks noChangeArrowheads="1"/>
          </p:cNvSpPr>
          <p:nvPr/>
        </p:nvSpPr>
        <p:spPr bwMode="auto">
          <a:xfrm>
            <a:off x="9074680" y="2204864"/>
            <a:ext cx="26107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3D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rPr>
              <a:t>매물 등록</a:t>
            </a:r>
            <a:endParaRPr lang="ko-KR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Medium" panose="02000000000000000000" pitchFamily="2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094539" y="5275844"/>
            <a:ext cx="2737146" cy="1090151"/>
            <a:chOff x="9141114" y="5178519"/>
            <a:chExt cx="2737146" cy="1090151"/>
          </a:xfrm>
        </p:grpSpPr>
        <p:sp>
          <p:nvSpPr>
            <p:cNvPr id="102" name="TextBox 101"/>
            <p:cNvSpPr txBox="1"/>
            <p:nvPr/>
          </p:nvSpPr>
          <p:spPr>
            <a:xfrm>
              <a:off x="9141114" y="5622339"/>
              <a:ext cx="2737146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 분석 및 매물 정보와 거래 정보를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빠르게 제공할 수 있도록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데이터베이스 구축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" name="Text Box 8"/>
            <p:cNvSpPr txBox="1">
              <a:spLocks noChangeArrowheads="1"/>
            </p:cNvSpPr>
            <p:nvPr/>
          </p:nvSpPr>
          <p:spPr bwMode="auto">
            <a:xfrm>
              <a:off x="9141114" y="5178519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데이터 베이스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45568" y="5283013"/>
            <a:ext cx="2926526" cy="1068938"/>
            <a:chOff x="199632" y="5199732"/>
            <a:chExt cx="2926526" cy="1068938"/>
          </a:xfrm>
        </p:grpSpPr>
        <p:sp>
          <p:nvSpPr>
            <p:cNvPr id="99" name="TextBox 98"/>
            <p:cNvSpPr txBox="1"/>
            <p:nvPr/>
          </p:nvSpPr>
          <p:spPr>
            <a:xfrm>
              <a:off x="199632" y="5622339"/>
              <a:ext cx="2926526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보안이 요구되는 등기필증들을 암호화하여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안전하게 관리 될 수 있도록 기술 축적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Ex)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블록체인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암호화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기술 축적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91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2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 플랫폼 부대운영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262020" y="2309864"/>
            <a:ext cx="4167109" cy="4187343"/>
            <a:chOff x="4262020" y="2309864"/>
            <a:chExt cx="4167109" cy="4187343"/>
          </a:xfrm>
        </p:grpSpPr>
        <p:sp>
          <p:nvSpPr>
            <p:cNvPr id="113" name="도넛 112"/>
            <p:cNvSpPr/>
            <p:nvPr/>
          </p:nvSpPr>
          <p:spPr>
            <a:xfrm>
              <a:off x="4262020" y="2309864"/>
              <a:ext cx="3509512" cy="3509511"/>
            </a:xfrm>
            <a:prstGeom prst="donut">
              <a:avLst>
                <a:gd name="adj" fmla="val 11445"/>
              </a:avLst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 rot="2524137">
              <a:off x="6740948" y="5450559"/>
              <a:ext cx="1653252" cy="377443"/>
            </a:xfrm>
            <a:prstGeom prst="rect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7495951" y="5564029"/>
              <a:ext cx="933178" cy="933178"/>
            </a:xfrm>
            <a:prstGeom prst="ellipse">
              <a:avLst/>
            </a:prstGeom>
            <a:solidFill>
              <a:srgbClr val="00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2" name="그룹 121"/>
            <p:cNvGrpSpPr/>
            <p:nvPr/>
          </p:nvGrpSpPr>
          <p:grpSpPr>
            <a:xfrm>
              <a:off x="7757954" y="5819375"/>
              <a:ext cx="397876" cy="425493"/>
              <a:chOff x="3263725" y="5646638"/>
              <a:chExt cx="323850" cy="342900"/>
            </a:xfrm>
            <a:solidFill>
              <a:srgbClr val="FFFFFF"/>
            </a:solidFill>
          </p:grpSpPr>
          <p:sp>
            <p:nvSpPr>
              <p:cNvPr id="138" name="Freeform 231"/>
              <p:cNvSpPr>
                <a:spLocks noEditPoints="1"/>
              </p:cNvSpPr>
              <p:nvPr/>
            </p:nvSpPr>
            <p:spPr bwMode="auto">
              <a:xfrm>
                <a:off x="3263725" y="5646638"/>
                <a:ext cx="323850" cy="104775"/>
              </a:xfrm>
              <a:custGeom>
                <a:avLst/>
                <a:gdLst/>
                <a:ahLst/>
                <a:cxnLst>
                  <a:cxn ang="0">
                    <a:pos x="204" y="14"/>
                  </a:cxn>
                  <a:cxn ang="0">
                    <a:pos x="204" y="14"/>
                  </a:cxn>
                  <a:cxn ang="0">
                    <a:pos x="204" y="8"/>
                  </a:cxn>
                  <a:cxn ang="0">
                    <a:pos x="200" y="4"/>
                  </a:cxn>
                  <a:cxn ang="0">
                    <a:pos x="196" y="2"/>
                  </a:cxn>
                  <a:cxn ang="0">
                    <a:pos x="190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2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0" y="58"/>
                  </a:cxn>
                  <a:cxn ang="0">
                    <a:pos x="4" y="62"/>
                  </a:cxn>
                  <a:cxn ang="0">
                    <a:pos x="8" y="66"/>
                  </a:cxn>
                  <a:cxn ang="0">
                    <a:pos x="12" y="66"/>
                  </a:cxn>
                  <a:cxn ang="0">
                    <a:pos x="190" y="66"/>
                  </a:cxn>
                  <a:cxn ang="0">
                    <a:pos x="190" y="66"/>
                  </a:cxn>
                  <a:cxn ang="0">
                    <a:pos x="196" y="66"/>
                  </a:cxn>
                  <a:cxn ang="0">
                    <a:pos x="200" y="62"/>
                  </a:cxn>
                  <a:cxn ang="0">
                    <a:pos x="204" y="58"/>
                  </a:cxn>
                  <a:cxn ang="0">
                    <a:pos x="204" y="52"/>
                  </a:cxn>
                  <a:cxn ang="0">
                    <a:pos x="204" y="14"/>
                  </a:cxn>
                  <a:cxn ang="0">
                    <a:pos x="190" y="14"/>
                  </a:cxn>
                  <a:cxn ang="0">
                    <a:pos x="190" y="52"/>
                  </a:cxn>
                  <a:cxn ang="0">
                    <a:pos x="14" y="52"/>
                  </a:cxn>
                  <a:cxn ang="0">
                    <a:pos x="14" y="14"/>
                  </a:cxn>
                  <a:cxn ang="0">
                    <a:pos x="190" y="14"/>
                  </a:cxn>
                </a:cxnLst>
                <a:rect l="0" t="0" r="r" b="b"/>
                <a:pathLst>
                  <a:path w="204" h="66">
                    <a:moveTo>
                      <a:pt x="204" y="14"/>
                    </a:moveTo>
                    <a:lnTo>
                      <a:pt x="204" y="14"/>
                    </a:lnTo>
                    <a:lnTo>
                      <a:pt x="204" y="8"/>
                    </a:lnTo>
                    <a:lnTo>
                      <a:pt x="200" y="4"/>
                    </a:lnTo>
                    <a:lnTo>
                      <a:pt x="196" y="2"/>
                    </a:lnTo>
                    <a:lnTo>
                      <a:pt x="19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4" y="62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90" y="66"/>
                    </a:lnTo>
                    <a:lnTo>
                      <a:pt x="190" y="66"/>
                    </a:lnTo>
                    <a:lnTo>
                      <a:pt x="196" y="66"/>
                    </a:lnTo>
                    <a:lnTo>
                      <a:pt x="200" y="62"/>
                    </a:lnTo>
                    <a:lnTo>
                      <a:pt x="204" y="58"/>
                    </a:lnTo>
                    <a:lnTo>
                      <a:pt x="204" y="52"/>
                    </a:lnTo>
                    <a:lnTo>
                      <a:pt x="204" y="14"/>
                    </a:lnTo>
                    <a:close/>
                    <a:moveTo>
                      <a:pt x="190" y="14"/>
                    </a:moveTo>
                    <a:lnTo>
                      <a:pt x="190" y="52"/>
                    </a:lnTo>
                    <a:lnTo>
                      <a:pt x="14" y="52"/>
                    </a:lnTo>
                    <a:lnTo>
                      <a:pt x="14" y="14"/>
                    </a:lnTo>
                    <a:lnTo>
                      <a:pt x="190" y="1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9" name="Freeform 232"/>
              <p:cNvSpPr>
                <a:spLocks/>
              </p:cNvSpPr>
              <p:nvPr/>
            </p:nvSpPr>
            <p:spPr bwMode="auto">
              <a:xfrm>
                <a:off x="3489150" y="5681563"/>
                <a:ext cx="57150" cy="22225"/>
              </a:xfrm>
              <a:custGeom>
                <a:avLst/>
                <a:gdLst/>
                <a:ahLst/>
                <a:cxnLst>
                  <a:cxn ang="0">
                    <a:pos x="4" y="14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34" y="12"/>
                  </a:cxn>
                  <a:cxn ang="0">
                    <a:pos x="36" y="10"/>
                  </a:cxn>
                  <a:cxn ang="0">
                    <a:pos x="36" y="4"/>
                  </a:cxn>
                  <a:cxn ang="0">
                    <a:pos x="36" y="4"/>
                  </a:cxn>
                  <a:cxn ang="0">
                    <a:pos x="34" y="2"/>
                  </a:cxn>
                  <a:cxn ang="0">
                    <a:pos x="3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4" y="14"/>
                  </a:cxn>
                </a:cxnLst>
                <a:rect l="0" t="0" r="r" b="b"/>
                <a:pathLst>
                  <a:path w="36" h="14">
                    <a:moveTo>
                      <a:pt x="4" y="14"/>
                    </a:moveTo>
                    <a:lnTo>
                      <a:pt x="32" y="14"/>
                    </a:lnTo>
                    <a:lnTo>
                      <a:pt x="32" y="14"/>
                    </a:lnTo>
                    <a:lnTo>
                      <a:pt x="34" y="12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0" name="Freeform 233"/>
              <p:cNvSpPr>
                <a:spLocks noEditPoints="1"/>
              </p:cNvSpPr>
              <p:nvPr/>
            </p:nvSpPr>
            <p:spPr bwMode="auto">
              <a:xfrm>
                <a:off x="3263725" y="5767288"/>
                <a:ext cx="323850" cy="104775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52"/>
                  </a:cxn>
                  <a:cxn ang="0">
                    <a:pos x="0" y="52"/>
                  </a:cxn>
                  <a:cxn ang="0">
                    <a:pos x="0" y="58"/>
                  </a:cxn>
                  <a:cxn ang="0">
                    <a:pos x="4" y="62"/>
                  </a:cxn>
                  <a:cxn ang="0">
                    <a:pos x="8" y="64"/>
                  </a:cxn>
                  <a:cxn ang="0">
                    <a:pos x="12" y="66"/>
                  </a:cxn>
                  <a:cxn ang="0">
                    <a:pos x="190" y="66"/>
                  </a:cxn>
                  <a:cxn ang="0">
                    <a:pos x="190" y="66"/>
                  </a:cxn>
                  <a:cxn ang="0">
                    <a:pos x="196" y="64"/>
                  </a:cxn>
                  <a:cxn ang="0">
                    <a:pos x="200" y="62"/>
                  </a:cxn>
                  <a:cxn ang="0">
                    <a:pos x="204" y="58"/>
                  </a:cxn>
                  <a:cxn ang="0">
                    <a:pos x="204" y="52"/>
                  </a:cxn>
                  <a:cxn ang="0">
                    <a:pos x="204" y="12"/>
                  </a:cxn>
                  <a:cxn ang="0">
                    <a:pos x="204" y="12"/>
                  </a:cxn>
                  <a:cxn ang="0">
                    <a:pos x="204" y="8"/>
                  </a:cxn>
                  <a:cxn ang="0">
                    <a:pos x="200" y="4"/>
                  </a:cxn>
                  <a:cxn ang="0">
                    <a:pos x="196" y="0"/>
                  </a:cxn>
                  <a:cxn ang="0">
                    <a:pos x="190" y="0"/>
                  </a:cxn>
                  <a:cxn ang="0">
                    <a:pos x="190" y="0"/>
                  </a:cxn>
                  <a:cxn ang="0">
                    <a:pos x="190" y="14"/>
                  </a:cxn>
                  <a:cxn ang="0">
                    <a:pos x="190" y="50"/>
                  </a:cxn>
                  <a:cxn ang="0">
                    <a:pos x="14" y="50"/>
                  </a:cxn>
                  <a:cxn ang="0">
                    <a:pos x="14" y="14"/>
                  </a:cxn>
                  <a:cxn ang="0">
                    <a:pos x="190" y="14"/>
                  </a:cxn>
                </a:cxnLst>
                <a:rect l="0" t="0" r="r" b="b"/>
                <a:pathLst>
                  <a:path w="204" h="66">
                    <a:moveTo>
                      <a:pt x="190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4" y="62"/>
                    </a:lnTo>
                    <a:lnTo>
                      <a:pt x="8" y="64"/>
                    </a:lnTo>
                    <a:lnTo>
                      <a:pt x="12" y="66"/>
                    </a:lnTo>
                    <a:lnTo>
                      <a:pt x="190" y="66"/>
                    </a:lnTo>
                    <a:lnTo>
                      <a:pt x="190" y="66"/>
                    </a:lnTo>
                    <a:lnTo>
                      <a:pt x="196" y="64"/>
                    </a:lnTo>
                    <a:lnTo>
                      <a:pt x="200" y="62"/>
                    </a:lnTo>
                    <a:lnTo>
                      <a:pt x="204" y="58"/>
                    </a:lnTo>
                    <a:lnTo>
                      <a:pt x="204" y="52"/>
                    </a:lnTo>
                    <a:lnTo>
                      <a:pt x="204" y="12"/>
                    </a:lnTo>
                    <a:lnTo>
                      <a:pt x="204" y="12"/>
                    </a:lnTo>
                    <a:lnTo>
                      <a:pt x="204" y="8"/>
                    </a:lnTo>
                    <a:lnTo>
                      <a:pt x="200" y="4"/>
                    </a:lnTo>
                    <a:lnTo>
                      <a:pt x="196" y="0"/>
                    </a:lnTo>
                    <a:lnTo>
                      <a:pt x="190" y="0"/>
                    </a:lnTo>
                    <a:lnTo>
                      <a:pt x="190" y="0"/>
                    </a:lnTo>
                    <a:close/>
                    <a:moveTo>
                      <a:pt x="190" y="14"/>
                    </a:moveTo>
                    <a:lnTo>
                      <a:pt x="190" y="50"/>
                    </a:lnTo>
                    <a:lnTo>
                      <a:pt x="14" y="50"/>
                    </a:lnTo>
                    <a:lnTo>
                      <a:pt x="14" y="14"/>
                    </a:lnTo>
                    <a:lnTo>
                      <a:pt x="190" y="1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1" name="Freeform 234"/>
              <p:cNvSpPr>
                <a:spLocks/>
              </p:cNvSpPr>
              <p:nvPr/>
            </p:nvSpPr>
            <p:spPr bwMode="auto">
              <a:xfrm>
                <a:off x="3489150" y="5802213"/>
                <a:ext cx="57150" cy="22225"/>
              </a:xfrm>
              <a:custGeom>
                <a:avLst/>
                <a:gdLst/>
                <a:ahLst/>
                <a:cxnLst>
                  <a:cxn ang="0">
                    <a:pos x="4" y="14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34" y="12"/>
                  </a:cxn>
                  <a:cxn ang="0">
                    <a:pos x="36" y="8"/>
                  </a:cxn>
                  <a:cxn ang="0">
                    <a:pos x="36" y="4"/>
                  </a:cxn>
                  <a:cxn ang="0">
                    <a:pos x="36" y="4"/>
                  </a:cxn>
                  <a:cxn ang="0">
                    <a:pos x="34" y="0"/>
                  </a:cxn>
                  <a:cxn ang="0">
                    <a:pos x="3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4" y="14"/>
                  </a:cxn>
                </a:cxnLst>
                <a:rect l="0" t="0" r="r" b="b"/>
                <a:pathLst>
                  <a:path w="36" h="14">
                    <a:moveTo>
                      <a:pt x="4" y="14"/>
                    </a:moveTo>
                    <a:lnTo>
                      <a:pt x="32" y="14"/>
                    </a:lnTo>
                    <a:lnTo>
                      <a:pt x="32" y="14"/>
                    </a:lnTo>
                    <a:lnTo>
                      <a:pt x="34" y="12"/>
                    </a:lnTo>
                    <a:lnTo>
                      <a:pt x="36" y="8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2" name="Freeform 235"/>
              <p:cNvSpPr>
                <a:spLocks noEditPoints="1"/>
              </p:cNvSpPr>
              <p:nvPr/>
            </p:nvSpPr>
            <p:spPr bwMode="auto">
              <a:xfrm>
                <a:off x="3263725" y="5884763"/>
                <a:ext cx="323850" cy="104775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90" y="66"/>
                  </a:cxn>
                  <a:cxn ang="0">
                    <a:pos x="190" y="66"/>
                  </a:cxn>
                  <a:cxn ang="0">
                    <a:pos x="196" y="66"/>
                  </a:cxn>
                  <a:cxn ang="0">
                    <a:pos x="200" y="62"/>
                  </a:cxn>
                  <a:cxn ang="0">
                    <a:pos x="204" y="58"/>
                  </a:cxn>
                  <a:cxn ang="0">
                    <a:pos x="204" y="54"/>
                  </a:cxn>
                  <a:cxn ang="0">
                    <a:pos x="204" y="14"/>
                  </a:cxn>
                  <a:cxn ang="0">
                    <a:pos x="204" y="14"/>
                  </a:cxn>
                  <a:cxn ang="0">
                    <a:pos x="204" y="8"/>
                  </a:cxn>
                  <a:cxn ang="0">
                    <a:pos x="200" y="4"/>
                  </a:cxn>
                  <a:cxn ang="0">
                    <a:pos x="196" y="2"/>
                  </a:cxn>
                  <a:cxn ang="0">
                    <a:pos x="190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2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54"/>
                  </a:cxn>
                  <a:cxn ang="0">
                    <a:pos x="0" y="54"/>
                  </a:cxn>
                  <a:cxn ang="0">
                    <a:pos x="0" y="58"/>
                  </a:cxn>
                  <a:cxn ang="0">
                    <a:pos x="4" y="62"/>
                  </a:cxn>
                  <a:cxn ang="0">
                    <a:pos x="8" y="66"/>
                  </a:cxn>
                  <a:cxn ang="0">
                    <a:pos x="12" y="66"/>
                  </a:cxn>
                  <a:cxn ang="0">
                    <a:pos x="12" y="66"/>
                  </a:cxn>
                  <a:cxn ang="0">
                    <a:pos x="14" y="52"/>
                  </a:cxn>
                  <a:cxn ang="0">
                    <a:pos x="14" y="16"/>
                  </a:cxn>
                  <a:cxn ang="0">
                    <a:pos x="190" y="16"/>
                  </a:cxn>
                  <a:cxn ang="0">
                    <a:pos x="190" y="52"/>
                  </a:cxn>
                  <a:cxn ang="0">
                    <a:pos x="14" y="52"/>
                  </a:cxn>
                </a:cxnLst>
                <a:rect l="0" t="0" r="r" b="b"/>
                <a:pathLst>
                  <a:path w="204" h="66">
                    <a:moveTo>
                      <a:pt x="12" y="66"/>
                    </a:moveTo>
                    <a:lnTo>
                      <a:pt x="190" y="66"/>
                    </a:lnTo>
                    <a:lnTo>
                      <a:pt x="190" y="66"/>
                    </a:lnTo>
                    <a:lnTo>
                      <a:pt x="196" y="66"/>
                    </a:lnTo>
                    <a:lnTo>
                      <a:pt x="200" y="62"/>
                    </a:lnTo>
                    <a:lnTo>
                      <a:pt x="204" y="58"/>
                    </a:lnTo>
                    <a:lnTo>
                      <a:pt x="204" y="54"/>
                    </a:lnTo>
                    <a:lnTo>
                      <a:pt x="204" y="14"/>
                    </a:lnTo>
                    <a:lnTo>
                      <a:pt x="204" y="14"/>
                    </a:lnTo>
                    <a:lnTo>
                      <a:pt x="204" y="8"/>
                    </a:lnTo>
                    <a:lnTo>
                      <a:pt x="200" y="4"/>
                    </a:lnTo>
                    <a:lnTo>
                      <a:pt x="196" y="2"/>
                    </a:lnTo>
                    <a:lnTo>
                      <a:pt x="190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8"/>
                    </a:lnTo>
                    <a:lnTo>
                      <a:pt x="4" y="62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  <a:moveTo>
                      <a:pt x="14" y="52"/>
                    </a:moveTo>
                    <a:lnTo>
                      <a:pt x="14" y="16"/>
                    </a:lnTo>
                    <a:lnTo>
                      <a:pt x="190" y="16"/>
                    </a:lnTo>
                    <a:lnTo>
                      <a:pt x="190" y="52"/>
                    </a:lnTo>
                    <a:lnTo>
                      <a:pt x="14" y="52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3" name="Freeform 236"/>
              <p:cNvSpPr>
                <a:spLocks/>
              </p:cNvSpPr>
              <p:nvPr/>
            </p:nvSpPr>
            <p:spPr bwMode="auto">
              <a:xfrm>
                <a:off x="3489150" y="5919688"/>
                <a:ext cx="57150" cy="22225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14"/>
                  </a:cxn>
                  <a:cxn ang="0">
                    <a:pos x="4" y="14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34" y="14"/>
                  </a:cxn>
                  <a:cxn ang="0">
                    <a:pos x="36" y="10"/>
                  </a:cxn>
                  <a:cxn ang="0">
                    <a:pos x="36" y="4"/>
                  </a:cxn>
                  <a:cxn ang="0">
                    <a:pos x="36" y="4"/>
                  </a:cxn>
                  <a:cxn ang="0">
                    <a:pos x="34" y="2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6" h="14">
                    <a:moveTo>
                      <a:pt x="32" y="0"/>
                    </a:move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32" y="14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6" y="4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124" name="Freeform 60"/>
          <p:cNvSpPr>
            <a:spLocks/>
          </p:cNvSpPr>
          <p:nvPr/>
        </p:nvSpPr>
        <p:spPr bwMode="auto">
          <a:xfrm>
            <a:off x="4046426" y="5824566"/>
            <a:ext cx="385601" cy="276841"/>
          </a:xfrm>
          <a:custGeom>
            <a:avLst/>
            <a:gdLst/>
            <a:ahLst/>
            <a:cxnLst>
              <a:cxn ang="0">
                <a:pos x="0" y="112"/>
              </a:cxn>
              <a:cxn ang="0">
                <a:pos x="0" y="112"/>
              </a:cxn>
              <a:cxn ang="0">
                <a:pos x="156" y="112"/>
              </a:cxn>
              <a:cxn ang="0">
                <a:pos x="156" y="112"/>
              </a:cxn>
              <a:cxn ang="0">
                <a:pos x="156" y="0"/>
              </a:cxn>
              <a:cxn ang="0">
                <a:pos x="156" y="0"/>
              </a:cxn>
              <a:cxn ang="0">
                <a:pos x="0" y="0"/>
              </a:cxn>
              <a:cxn ang="0">
                <a:pos x="0" y="0"/>
              </a:cxn>
              <a:cxn ang="0">
                <a:pos x="0" y="112"/>
              </a:cxn>
              <a:cxn ang="0">
                <a:pos x="0" y="112"/>
              </a:cxn>
            </a:cxnLst>
            <a:rect l="0" t="0" r="r" b="b"/>
            <a:pathLst>
              <a:path w="156" h="112">
                <a:moveTo>
                  <a:pt x="0" y="112"/>
                </a:moveTo>
                <a:lnTo>
                  <a:pt x="0" y="112"/>
                </a:lnTo>
                <a:lnTo>
                  <a:pt x="156" y="112"/>
                </a:lnTo>
                <a:lnTo>
                  <a:pt x="156" y="112"/>
                </a:lnTo>
                <a:lnTo>
                  <a:pt x="156" y="0"/>
                </a:lnTo>
                <a:lnTo>
                  <a:pt x="156" y="0"/>
                </a:lnTo>
                <a:lnTo>
                  <a:pt x="0" y="0"/>
                </a:lnTo>
                <a:lnTo>
                  <a:pt x="0" y="0"/>
                </a:lnTo>
                <a:lnTo>
                  <a:pt x="0" y="112"/>
                </a:lnTo>
                <a:lnTo>
                  <a:pt x="0" y="112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Freeform 61"/>
          <p:cNvSpPr>
            <a:spLocks noEditPoints="1"/>
          </p:cNvSpPr>
          <p:nvPr/>
        </p:nvSpPr>
        <p:spPr bwMode="auto">
          <a:xfrm>
            <a:off x="3962385" y="5735582"/>
            <a:ext cx="548741" cy="553682"/>
          </a:xfrm>
          <a:custGeom>
            <a:avLst/>
            <a:gdLst/>
            <a:ahLst/>
            <a:cxnLst>
              <a:cxn ang="0">
                <a:pos x="18" y="184"/>
              </a:cxn>
              <a:cxn ang="0">
                <a:pos x="72" y="184"/>
              </a:cxn>
              <a:cxn ang="0">
                <a:pos x="72" y="184"/>
              </a:cxn>
              <a:cxn ang="0">
                <a:pos x="64" y="196"/>
              </a:cxn>
              <a:cxn ang="0">
                <a:pos x="56" y="212"/>
              </a:cxn>
              <a:cxn ang="0">
                <a:pos x="56" y="212"/>
              </a:cxn>
              <a:cxn ang="0">
                <a:pos x="54" y="218"/>
              </a:cxn>
              <a:cxn ang="0">
                <a:pos x="54" y="222"/>
              </a:cxn>
              <a:cxn ang="0">
                <a:pos x="58" y="224"/>
              </a:cxn>
              <a:cxn ang="0">
                <a:pos x="64" y="224"/>
              </a:cxn>
              <a:cxn ang="0">
                <a:pos x="106" y="224"/>
              </a:cxn>
              <a:cxn ang="0">
                <a:pos x="118" y="224"/>
              </a:cxn>
              <a:cxn ang="0">
                <a:pos x="160" y="224"/>
              </a:cxn>
              <a:cxn ang="0">
                <a:pos x="160" y="224"/>
              </a:cxn>
              <a:cxn ang="0">
                <a:pos x="166" y="224"/>
              </a:cxn>
              <a:cxn ang="0">
                <a:pos x="168" y="222"/>
              </a:cxn>
              <a:cxn ang="0">
                <a:pos x="170" y="218"/>
              </a:cxn>
              <a:cxn ang="0">
                <a:pos x="168" y="212"/>
              </a:cxn>
              <a:cxn ang="0">
                <a:pos x="168" y="212"/>
              </a:cxn>
              <a:cxn ang="0">
                <a:pos x="160" y="196"/>
              </a:cxn>
              <a:cxn ang="0">
                <a:pos x="152" y="184"/>
              </a:cxn>
              <a:cxn ang="0">
                <a:pos x="206" y="184"/>
              </a:cxn>
              <a:cxn ang="0">
                <a:pos x="206" y="184"/>
              </a:cxn>
              <a:cxn ang="0">
                <a:pos x="212" y="182"/>
              </a:cxn>
              <a:cxn ang="0">
                <a:pos x="218" y="178"/>
              </a:cxn>
              <a:cxn ang="0">
                <a:pos x="222" y="174"/>
              </a:cxn>
              <a:cxn ang="0">
                <a:pos x="222" y="166"/>
              </a:cxn>
              <a:cxn ang="0">
                <a:pos x="222" y="18"/>
              </a:cxn>
              <a:cxn ang="0">
                <a:pos x="222" y="18"/>
              </a:cxn>
              <a:cxn ang="0">
                <a:pos x="222" y="12"/>
              </a:cxn>
              <a:cxn ang="0">
                <a:pos x="218" y="6"/>
              </a:cxn>
              <a:cxn ang="0">
                <a:pos x="212" y="2"/>
              </a:cxn>
              <a:cxn ang="0">
                <a:pos x="206" y="0"/>
              </a:cxn>
              <a:cxn ang="0">
                <a:pos x="134" y="0"/>
              </a:cxn>
              <a:cxn ang="0">
                <a:pos x="134" y="0"/>
              </a:cxn>
              <a:cxn ang="0">
                <a:pos x="90" y="0"/>
              </a:cxn>
              <a:cxn ang="0">
                <a:pos x="90" y="0"/>
              </a:cxn>
              <a:cxn ang="0">
                <a:pos x="18" y="0"/>
              </a:cxn>
              <a:cxn ang="0">
                <a:pos x="18" y="0"/>
              </a:cxn>
              <a:cxn ang="0">
                <a:pos x="12" y="2"/>
              </a:cxn>
              <a:cxn ang="0">
                <a:pos x="6" y="6"/>
              </a:cxn>
              <a:cxn ang="0">
                <a:pos x="2" y="12"/>
              </a:cxn>
              <a:cxn ang="0">
                <a:pos x="0" y="18"/>
              </a:cxn>
              <a:cxn ang="0">
                <a:pos x="0" y="166"/>
              </a:cxn>
              <a:cxn ang="0">
                <a:pos x="0" y="166"/>
              </a:cxn>
              <a:cxn ang="0">
                <a:pos x="2" y="174"/>
              </a:cxn>
              <a:cxn ang="0">
                <a:pos x="6" y="178"/>
              </a:cxn>
              <a:cxn ang="0">
                <a:pos x="12" y="182"/>
              </a:cxn>
              <a:cxn ang="0">
                <a:pos x="18" y="184"/>
              </a:cxn>
              <a:cxn ang="0">
                <a:pos x="18" y="184"/>
              </a:cxn>
              <a:cxn ang="0">
                <a:pos x="16" y="16"/>
              </a:cxn>
              <a:cxn ang="0">
                <a:pos x="16" y="16"/>
              </a:cxn>
              <a:cxn ang="0">
                <a:pos x="206" y="16"/>
              </a:cxn>
              <a:cxn ang="0">
                <a:pos x="206" y="16"/>
              </a:cxn>
              <a:cxn ang="0">
                <a:pos x="206" y="168"/>
              </a:cxn>
              <a:cxn ang="0">
                <a:pos x="206" y="168"/>
              </a:cxn>
              <a:cxn ang="0">
                <a:pos x="16" y="168"/>
              </a:cxn>
              <a:cxn ang="0">
                <a:pos x="16" y="168"/>
              </a:cxn>
              <a:cxn ang="0">
                <a:pos x="16" y="16"/>
              </a:cxn>
              <a:cxn ang="0">
                <a:pos x="16" y="16"/>
              </a:cxn>
            </a:cxnLst>
            <a:rect l="0" t="0" r="r" b="b"/>
            <a:pathLst>
              <a:path w="222" h="224">
                <a:moveTo>
                  <a:pt x="18" y="184"/>
                </a:moveTo>
                <a:lnTo>
                  <a:pt x="72" y="184"/>
                </a:lnTo>
                <a:lnTo>
                  <a:pt x="72" y="184"/>
                </a:lnTo>
                <a:lnTo>
                  <a:pt x="64" y="196"/>
                </a:lnTo>
                <a:lnTo>
                  <a:pt x="56" y="212"/>
                </a:lnTo>
                <a:lnTo>
                  <a:pt x="56" y="212"/>
                </a:lnTo>
                <a:lnTo>
                  <a:pt x="54" y="218"/>
                </a:lnTo>
                <a:lnTo>
                  <a:pt x="54" y="222"/>
                </a:lnTo>
                <a:lnTo>
                  <a:pt x="58" y="224"/>
                </a:lnTo>
                <a:lnTo>
                  <a:pt x="64" y="224"/>
                </a:lnTo>
                <a:lnTo>
                  <a:pt x="106" y="224"/>
                </a:lnTo>
                <a:lnTo>
                  <a:pt x="118" y="224"/>
                </a:lnTo>
                <a:lnTo>
                  <a:pt x="160" y="224"/>
                </a:lnTo>
                <a:lnTo>
                  <a:pt x="160" y="224"/>
                </a:lnTo>
                <a:lnTo>
                  <a:pt x="166" y="224"/>
                </a:lnTo>
                <a:lnTo>
                  <a:pt x="168" y="222"/>
                </a:lnTo>
                <a:lnTo>
                  <a:pt x="170" y="218"/>
                </a:lnTo>
                <a:lnTo>
                  <a:pt x="168" y="212"/>
                </a:lnTo>
                <a:lnTo>
                  <a:pt x="168" y="212"/>
                </a:lnTo>
                <a:lnTo>
                  <a:pt x="160" y="196"/>
                </a:lnTo>
                <a:lnTo>
                  <a:pt x="152" y="184"/>
                </a:lnTo>
                <a:lnTo>
                  <a:pt x="206" y="184"/>
                </a:lnTo>
                <a:lnTo>
                  <a:pt x="206" y="184"/>
                </a:lnTo>
                <a:lnTo>
                  <a:pt x="212" y="182"/>
                </a:lnTo>
                <a:lnTo>
                  <a:pt x="218" y="178"/>
                </a:lnTo>
                <a:lnTo>
                  <a:pt x="222" y="174"/>
                </a:lnTo>
                <a:lnTo>
                  <a:pt x="222" y="166"/>
                </a:lnTo>
                <a:lnTo>
                  <a:pt x="222" y="18"/>
                </a:lnTo>
                <a:lnTo>
                  <a:pt x="222" y="18"/>
                </a:lnTo>
                <a:lnTo>
                  <a:pt x="222" y="12"/>
                </a:lnTo>
                <a:lnTo>
                  <a:pt x="218" y="6"/>
                </a:lnTo>
                <a:lnTo>
                  <a:pt x="212" y="2"/>
                </a:lnTo>
                <a:lnTo>
                  <a:pt x="206" y="0"/>
                </a:lnTo>
                <a:lnTo>
                  <a:pt x="134" y="0"/>
                </a:lnTo>
                <a:lnTo>
                  <a:pt x="134" y="0"/>
                </a:lnTo>
                <a:lnTo>
                  <a:pt x="90" y="0"/>
                </a:lnTo>
                <a:lnTo>
                  <a:pt x="90" y="0"/>
                </a:lnTo>
                <a:lnTo>
                  <a:pt x="18" y="0"/>
                </a:lnTo>
                <a:lnTo>
                  <a:pt x="18" y="0"/>
                </a:lnTo>
                <a:lnTo>
                  <a:pt x="12" y="2"/>
                </a:lnTo>
                <a:lnTo>
                  <a:pt x="6" y="6"/>
                </a:lnTo>
                <a:lnTo>
                  <a:pt x="2" y="12"/>
                </a:lnTo>
                <a:lnTo>
                  <a:pt x="0" y="18"/>
                </a:lnTo>
                <a:lnTo>
                  <a:pt x="0" y="166"/>
                </a:lnTo>
                <a:lnTo>
                  <a:pt x="0" y="166"/>
                </a:lnTo>
                <a:lnTo>
                  <a:pt x="2" y="174"/>
                </a:lnTo>
                <a:lnTo>
                  <a:pt x="6" y="178"/>
                </a:lnTo>
                <a:lnTo>
                  <a:pt x="12" y="182"/>
                </a:lnTo>
                <a:lnTo>
                  <a:pt x="18" y="184"/>
                </a:lnTo>
                <a:lnTo>
                  <a:pt x="18" y="184"/>
                </a:lnTo>
                <a:close/>
                <a:moveTo>
                  <a:pt x="16" y="16"/>
                </a:moveTo>
                <a:lnTo>
                  <a:pt x="16" y="16"/>
                </a:lnTo>
                <a:lnTo>
                  <a:pt x="206" y="16"/>
                </a:lnTo>
                <a:lnTo>
                  <a:pt x="206" y="16"/>
                </a:lnTo>
                <a:lnTo>
                  <a:pt x="206" y="168"/>
                </a:lnTo>
                <a:lnTo>
                  <a:pt x="206" y="168"/>
                </a:lnTo>
                <a:lnTo>
                  <a:pt x="16" y="168"/>
                </a:lnTo>
                <a:lnTo>
                  <a:pt x="16" y="168"/>
                </a:lnTo>
                <a:lnTo>
                  <a:pt x="16" y="16"/>
                </a:lnTo>
                <a:lnTo>
                  <a:pt x="16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773771" y="1872961"/>
            <a:ext cx="4617617" cy="4588068"/>
            <a:chOff x="3773771" y="1872961"/>
            <a:chExt cx="4617617" cy="4588068"/>
          </a:xfrm>
        </p:grpSpPr>
        <p:sp>
          <p:nvSpPr>
            <p:cNvPr id="112" name="도넛 111"/>
            <p:cNvSpPr/>
            <p:nvPr/>
          </p:nvSpPr>
          <p:spPr>
            <a:xfrm>
              <a:off x="4805550" y="2853395"/>
              <a:ext cx="2422452" cy="2422449"/>
            </a:xfrm>
            <a:prstGeom prst="donut">
              <a:avLst>
                <a:gd name="adj" fmla="val 15603"/>
              </a:avLst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>
            <a:xfrm rot="18960557">
              <a:off x="6546862" y="2538564"/>
              <a:ext cx="1844526" cy="367745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7" name="타원 116"/>
            <p:cNvSpPr/>
            <p:nvPr/>
          </p:nvSpPr>
          <p:spPr>
            <a:xfrm>
              <a:off x="7393184" y="1872961"/>
              <a:ext cx="933178" cy="933178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 rot="8139279">
              <a:off x="3893848" y="5261840"/>
              <a:ext cx="1793651" cy="377443"/>
            </a:xfrm>
            <a:prstGeom prst="rect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3773771" y="5527851"/>
              <a:ext cx="933178" cy="933178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985" y="5684576"/>
              <a:ext cx="538710" cy="538710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7577144" y="2037362"/>
              <a:ext cx="562422" cy="562422"/>
              <a:chOff x="8272593" y="1733439"/>
              <a:chExt cx="562422" cy="5624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4144" y="1851736"/>
                <a:ext cx="319320" cy="319320"/>
              </a:xfrm>
              <a:prstGeom prst="rect">
                <a:avLst/>
              </a:prstGeom>
            </p:spPr>
          </p:pic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2593" y="1733439"/>
                <a:ext cx="562422" cy="562422"/>
              </a:xfrm>
              <a:prstGeom prst="rect">
                <a:avLst/>
              </a:prstGeom>
            </p:spPr>
          </p:pic>
        </p:grpSp>
      </p:grpSp>
      <p:grpSp>
        <p:nvGrpSpPr>
          <p:cNvPr id="6" name="그룹 5"/>
          <p:cNvGrpSpPr/>
          <p:nvPr/>
        </p:nvGrpSpPr>
        <p:grpSpPr>
          <a:xfrm>
            <a:off x="3762871" y="1902527"/>
            <a:ext cx="2928103" cy="2836290"/>
            <a:chOff x="3762871" y="1902527"/>
            <a:chExt cx="2928103" cy="2836290"/>
          </a:xfrm>
        </p:grpSpPr>
        <p:grpSp>
          <p:nvGrpSpPr>
            <p:cNvPr id="3" name="그룹 2"/>
            <p:cNvGrpSpPr/>
            <p:nvPr/>
          </p:nvGrpSpPr>
          <p:grpSpPr>
            <a:xfrm>
              <a:off x="3762871" y="1902527"/>
              <a:ext cx="2928103" cy="2836290"/>
              <a:chOff x="3762871" y="1902527"/>
              <a:chExt cx="2928103" cy="2836290"/>
            </a:xfrm>
          </p:grpSpPr>
          <p:sp>
            <p:nvSpPr>
              <p:cNvPr id="111" name="도넛 110"/>
              <p:cNvSpPr/>
              <p:nvPr/>
            </p:nvSpPr>
            <p:spPr>
              <a:xfrm>
                <a:off x="5342578" y="3390422"/>
                <a:ext cx="1348396" cy="1348395"/>
              </a:xfrm>
              <a:prstGeom prst="donut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 rot="2580351">
                <a:off x="3913820" y="2910983"/>
                <a:ext cx="2072737" cy="367745"/>
              </a:xfrm>
              <a:prstGeom prst="rect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1" name="타원 120"/>
              <p:cNvSpPr/>
              <p:nvPr/>
            </p:nvSpPr>
            <p:spPr>
              <a:xfrm rot="1002068">
                <a:off x="3762871" y="1902527"/>
                <a:ext cx="933178" cy="933178"/>
              </a:xfrm>
              <a:prstGeom prst="ellipse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>
              <a:off x="3929225" y="2171056"/>
              <a:ext cx="600470" cy="336987"/>
              <a:chOff x="4316520" y="1469441"/>
              <a:chExt cx="1242900" cy="697523"/>
            </a:xfrm>
            <a:solidFill>
              <a:schemeClr val="bg1"/>
            </a:solidFill>
          </p:grpSpPr>
          <p:sp>
            <p:nvSpPr>
              <p:cNvPr id="127" name="Freeform 47"/>
              <p:cNvSpPr>
                <a:spLocks/>
              </p:cNvSpPr>
              <p:nvPr/>
            </p:nvSpPr>
            <p:spPr bwMode="auto">
              <a:xfrm>
                <a:off x="4316520" y="1621586"/>
                <a:ext cx="853178" cy="545378"/>
              </a:xfrm>
              <a:custGeom>
                <a:avLst/>
                <a:gdLst>
                  <a:gd name="T0" fmla="*/ 1291 w 1321"/>
                  <a:gd name="T1" fmla="*/ 784 h 843"/>
                  <a:gd name="T2" fmla="*/ 379 w 1321"/>
                  <a:gd name="T3" fmla="*/ 784 h 843"/>
                  <a:gd name="T4" fmla="*/ 59 w 1321"/>
                  <a:gd name="T5" fmla="*/ 463 h 843"/>
                  <a:gd name="T6" fmla="*/ 379 w 1321"/>
                  <a:gd name="T7" fmla="*/ 143 h 843"/>
                  <a:gd name="T8" fmla="*/ 489 w 1321"/>
                  <a:gd name="T9" fmla="*/ 143 h 843"/>
                  <a:gd name="T10" fmla="*/ 515 w 1321"/>
                  <a:gd name="T11" fmla="*/ 128 h 843"/>
                  <a:gd name="T12" fmla="*/ 521 w 1321"/>
                  <a:gd name="T13" fmla="*/ 120 h 843"/>
                  <a:gd name="T14" fmla="*/ 556 w 1321"/>
                  <a:gd name="T15" fmla="*/ 50 h 843"/>
                  <a:gd name="T16" fmla="*/ 547 w 1321"/>
                  <a:gd name="T17" fmla="*/ 9 h 843"/>
                  <a:gd name="T18" fmla="*/ 506 w 1321"/>
                  <a:gd name="T19" fmla="*/ 18 h 843"/>
                  <a:gd name="T20" fmla="*/ 471 w 1321"/>
                  <a:gd name="T21" fmla="*/ 84 h 843"/>
                  <a:gd name="T22" fmla="*/ 379 w 1321"/>
                  <a:gd name="T23" fmla="*/ 84 h 843"/>
                  <a:gd name="T24" fmla="*/ 0 w 1321"/>
                  <a:gd name="T25" fmla="*/ 463 h 843"/>
                  <a:gd name="T26" fmla="*/ 379 w 1321"/>
                  <a:gd name="T27" fmla="*/ 843 h 843"/>
                  <a:gd name="T28" fmla="*/ 1291 w 1321"/>
                  <a:gd name="T29" fmla="*/ 843 h 843"/>
                  <a:gd name="T30" fmla="*/ 1321 w 1321"/>
                  <a:gd name="T31" fmla="*/ 813 h 843"/>
                  <a:gd name="T32" fmla="*/ 1291 w 1321"/>
                  <a:gd name="T33" fmla="*/ 784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1" h="843">
                    <a:moveTo>
                      <a:pt x="1291" y="784"/>
                    </a:moveTo>
                    <a:lnTo>
                      <a:pt x="379" y="784"/>
                    </a:lnTo>
                    <a:cubicBezTo>
                      <a:pt x="203" y="784"/>
                      <a:pt x="59" y="640"/>
                      <a:pt x="59" y="463"/>
                    </a:cubicBezTo>
                    <a:cubicBezTo>
                      <a:pt x="59" y="287"/>
                      <a:pt x="203" y="143"/>
                      <a:pt x="379" y="143"/>
                    </a:cubicBezTo>
                    <a:lnTo>
                      <a:pt x="489" y="143"/>
                    </a:lnTo>
                    <a:cubicBezTo>
                      <a:pt x="500" y="143"/>
                      <a:pt x="510" y="137"/>
                      <a:pt x="515" y="128"/>
                    </a:cubicBezTo>
                    <a:cubicBezTo>
                      <a:pt x="517" y="126"/>
                      <a:pt x="519" y="123"/>
                      <a:pt x="521" y="120"/>
                    </a:cubicBezTo>
                    <a:cubicBezTo>
                      <a:pt x="531" y="95"/>
                      <a:pt x="542" y="72"/>
                      <a:pt x="556" y="50"/>
                    </a:cubicBezTo>
                    <a:cubicBezTo>
                      <a:pt x="565" y="36"/>
                      <a:pt x="561" y="17"/>
                      <a:pt x="547" y="9"/>
                    </a:cubicBezTo>
                    <a:cubicBezTo>
                      <a:pt x="533" y="0"/>
                      <a:pt x="514" y="4"/>
                      <a:pt x="506" y="18"/>
                    </a:cubicBezTo>
                    <a:cubicBezTo>
                      <a:pt x="493" y="39"/>
                      <a:pt x="481" y="61"/>
                      <a:pt x="471" y="84"/>
                    </a:cubicBezTo>
                    <a:lnTo>
                      <a:pt x="379" y="84"/>
                    </a:lnTo>
                    <a:cubicBezTo>
                      <a:pt x="170" y="84"/>
                      <a:pt x="0" y="254"/>
                      <a:pt x="0" y="463"/>
                    </a:cubicBezTo>
                    <a:cubicBezTo>
                      <a:pt x="0" y="673"/>
                      <a:pt x="170" y="843"/>
                      <a:pt x="379" y="843"/>
                    </a:cubicBezTo>
                    <a:lnTo>
                      <a:pt x="1291" y="843"/>
                    </a:lnTo>
                    <a:cubicBezTo>
                      <a:pt x="1308" y="843"/>
                      <a:pt x="1321" y="830"/>
                      <a:pt x="1321" y="813"/>
                    </a:cubicBezTo>
                    <a:cubicBezTo>
                      <a:pt x="1321" y="797"/>
                      <a:pt x="1308" y="784"/>
                      <a:pt x="1291" y="78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8" name="Freeform 48"/>
              <p:cNvSpPr>
                <a:spLocks/>
              </p:cNvSpPr>
              <p:nvPr/>
            </p:nvSpPr>
            <p:spPr bwMode="auto">
              <a:xfrm>
                <a:off x="5186082" y="2128342"/>
                <a:ext cx="45644" cy="38622"/>
              </a:xfrm>
              <a:custGeom>
                <a:avLst/>
                <a:gdLst>
                  <a:gd name="T0" fmla="*/ 40 w 70"/>
                  <a:gd name="T1" fmla="*/ 0 h 59"/>
                  <a:gd name="T2" fmla="*/ 30 w 70"/>
                  <a:gd name="T3" fmla="*/ 0 h 59"/>
                  <a:gd name="T4" fmla="*/ 0 w 70"/>
                  <a:gd name="T5" fmla="*/ 29 h 59"/>
                  <a:gd name="T6" fmla="*/ 30 w 70"/>
                  <a:gd name="T7" fmla="*/ 59 h 59"/>
                  <a:gd name="T8" fmla="*/ 40 w 70"/>
                  <a:gd name="T9" fmla="*/ 59 h 59"/>
                  <a:gd name="T10" fmla="*/ 70 w 70"/>
                  <a:gd name="T11" fmla="*/ 29 h 59"/>
                  <a:gd name="T12" fmla="*/ 40 w 70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59">
                    <a:moveTo>
                      <a:pt x="40" y="0"/>
                    </a:moveTo>
                    <a:lnTo>
                      <a:pt x="30" y="0"/>
                    </a:lnTo>
                    <a:cubicBezTo>
                      <a:pt x="14" y="0"/>
                      <a:pt x="0" y="13"/>
                      <a:pt x="0" y="29"/>
                    </a:cubicBezTo>
                    <a:cubicBezTo>
                      <a:pt x="0" y="46"/>
                      <a:pt x="14" y="59"/>
                      <a:pt x="30" y="59"/>
                    </a:cubicBezTo>
                    <a:lnTo>
                      <a:pt x="40" y="59"/>
                    </a:lnTo>
                    <a:cubicBezTo>
                      <a:pt x="56" y="59"/>
                      <a:pt x="70" y="46"/>
                      <a:pt x="70" y="29"/>
                    </a:cubicBezTo>
                    <a:cubicBezTo>
                      <a:pt x="70" y="13"/>
                      <a:pt x="56" y="0"/>
                      <a:pt x="4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9" name="Freeform 49"/>
              <p:cNvSpPr>
                <a:spLocks/>
              </p:cNvSpPr>
              <p:nvPr/>
            </p:nvSpPr>
            <p:spPr bwMode="auto">
              <a:xfrm>
                <a:off x="4669962" y="1469441"/>
                <a:ext cx="889458" cy="697522"/>
              </a:xfrm>
              <a:custGeom>
                <a:avLst/>
                <a:gdLst>
                  <a:gd name="T0" fmla="*/ 999 w 1378"/>
                  <a:gd name="T1" fmla="*/ 321 h 1080"/>
                  <a:gd name="T2" fmla="*/ 899 w 1378"/>
                  <a:gd name="T3" fmla="*/ 321 h 1080"/>
                  <a:gd name="T4" fmla="*/ 415 w 1378"/>
                  <a:gd name="T5" fmla="*/ 0 h 1080"/>
                  <a:gd name="T6" fmla="*/ 11 w 1378"/>
                  <a:gd name="T7" fmla="*/ 184 h 1080"/>
                  <a:gd name="T8" fmla="*/ 14 w 1378"/>
                  <a:gd name="T9" fmla="*/ 226 h 1080"/>
                  <a:gd name="T10" fmla="*/ 56 w 1378"/>
                  <a:gd name="T11" fmla="*/ 223 h 1080"/>
                  <a:gd name="T12" fmla="*/ 415 w 1378"/>
                  <a:gd name="T13" fmla="*/ 60 h 1080"/>
                  <a:gd name="T14" fmla="*/ 853 w 1378"/>
                  <a:gd name="T15" fmla="*/ 363 h 1080"/>
                  <a:gd name="T16" fmla="*/ 880 w 1378"/>
                  <a:gd name="T17" fmla="*/ 380 h 1080"/>
                  <a:gd name="T18" fmla="*/ 882 w 1378"/>
                  <a:gd name="T19" fmla="*/ 380 h 1080"/>
                  <a:gd name="T20" fmla="*/ 883 w 1378"/>
                  <a:gd name="T21" fmla="*/ 380 h 1080"/>
                  <a:gd name="T22" fmla="*/ 999 w 1378"/>
                  <a:gd name="T23" fmla="*/ 380 h 1080"/>
                  <a:gd name="T24" fmla="*/ 1319 w 1378"/>
                  <a:gd name="T25" fmla="*/ 700 h 1080"/>
                  <a:gd name="T26" fmla="*/ 999 w 1378"/>
                  <a:gd name="T27" fmla="*/ 1021 h 1080"/>
                  <a:gd name="T28" fmla="*/ 927 w 1378"/>
                  <a:gd name="T29" fmla="*/ 1021 h 1080"/>
                  <a:gd name="T30" fmla="*/ 898 w 1378"/>
                  <a:gd name="T31" fmla="*/ 1050 h 1080"/>
                  <a:gd name="T32" fmla="*/ 927 w 1378"/>
                  <a:gd name="T33" fmla="*/ 1080 h 1080"/>
                  <a:gd name="T34" fmla="*/ 999 w 1378"/>
                  <a:gd name="T35" fmla="*/ 1080 h 1080"/>
                  <a:gd name="T36" fmla="*/ 1378 w 1378"/>
                  <a:gd name="T37" fmla="*/ 700 h 1080"/>
                  <a:gd name="T38" fmla="*/ 999 w 1378"/>
                  <a:gd name="T39" fmla="*/ 321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78" h="1080">
                    <a:moveTo>
                      <a:pt x="999" y="321"/>
                    </a:moveTo>
                    <a:lnTo>
                      <a:pt x="899" y="321"/>
                    </a:lnTo>
                    <a:cubicBezTo>
                      <a:pt x="805" y="128"/>
                      <a:pt x="613" y="0"/>
                      <a:pt x="415" y="0"/>
                    </a:cubicBezTo>
                    <a:cubicBezTo>
                      <a:pt x="260" y="0"/>
                      <a:pt x="113" y="67"/>
                      <a:pt x="11" y="184"/>
                    </a:cubicBezTo>
                    <a:cubicBezTo>
                      <a:pt x="0" y="197"/>
                      <a:pt x="2" y="215"/>
                      <a:pt x="14" y="226"/>
                    </a:cubicBezTo>
                    <a:cubicBezTo>
                      <a:pt x="26" y="237"/>
                      <a:pt x="45" y="236"/>
                      <a:pt x="56" y="223"/>
                    </a:cubicBezTo>
                    <a:cubicBezTo>
                      <a:pt x="147" y="119"/>
                      <a:pt x="278" y="60"/>
                      <a:pt x="415" y="60"/>
                    </a:cubicBezTo>
                    <a:cubicBezTo>
                      <a:pt x="596" y="60"/>
                      <a:pt x="772" y="181"/>
                      <a:pt x="853" y="363"/>
                    </a:cubicBezTo>
                    <a:cubicBezTo>
                      <a:pt x="858" y="374"/>
                      <a:pt x="868" y="380"/>
                      <a:pt x="880" y="380"/>
                    </a:cubicBezTo>
                    <a:cubicBezTo>
                      <a:pt x="880" y="380"/>
                      <a:pt x="881" y="380"/>
                      <a:pt x="882" y="380"/>
                    </a:cubicBezTo>
                    <a:cubicBezTo>
                      <a:pt x="882" y="380"/>
                      <a:pt x="883" y="380"/>
                      <a:pt x="883" y="380"/>
                    </a:cubicBezTo>
                    <a:lnTo>
                      <a:pt x="999" y="380"/>
                    </a:lnTo>
                    <a:cubicBezTo>
                      <a:pt x="1175" y="380"/>
                      <a:pt x="1319" y="524"/>
                      <a:pt x="1319" y="700"/>
                    </a:cubicBezTo>
                    <a:cubicBezTo>
                      <a:pt x="1319" y="877"/>
                      <a:pt x="1175" y="1021"/>
                      <a:pt x="999" y="1021"/>
                    </a:cubicBezTo>
                    <a:lnTo>
                      <a:pt x="927" y="1021"/>
                    </a:lnTo>
                    <a:cubicBezTo>
                      <a:pt x="911" y="1021"/>
                      <a:pt x="898" y="1034"/>
                      <a:pt x="898" y="1050"/>
                    </a:cubicBezTo>
                    <a:cubicBezTo>
                      <a:pt x="898" y="1067"/>
                      <a:pt x="911" y="1080"/>
                      <a:pt x="927" y="1080"/>
                    </a:cubicBezTo>
                    <a:lnTo>
                      <a:pt x="999" y="1080"/>
                    </a:lnTo>
                    <a:cubicBezTo>
                      <a:pt x="1208" y="1080"/>
                      <a:pt x="1378" y="910"/>
                      <a:pt x="1378" y="700"/>
                    </a:cubicBezTo>
                    <a:cubicBezTo>
                      <a:pt x="1378" y="491"/>
                      <a:pt x="1208" y="321"/>
                      <a:pt x="999" y="32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0" name="Freeform 50"/>
              <p:cNvSpPr>
                <a:spLocks/>
              </p:cNvSpPr>
              <p:nvPr/>
            </p:nvSpPr>
            <p:spPr bwMode="auto">
              <a:xfrm>
                <a:off x="5008191" y="1597008"/>
                <a:ext cx="449410" cy="310140"/>
              </a:xfrm>
              <a:custGeom>
                <a:avLst/>
                <a:gdLst>
                  <a:gd name="T0" fmla="*/ 282 w 696"/>
                  <a:gd name="T1" fmla="*/ 302 h 480"/>
                  <a:gd name="T2" fmla="*/ 285 w 696"/>
                  <a:gd name="T3" fmla="*/ 302 h 480"/>
                  <a:gd name="T4" fmla="*/ 388 w 696"/>
                  <a:gd name="T5" fmla="*/ 302 h 480"/>
                  <a:gd name="T6" fmla="*/ 650 w 696"/>
                  <a:gd name="T7" fmla="*/ 467 h 480"/>
                  <a:gd name="T8" fmla="*/ 670 w 696"/>
                  <a:gd name="T9" fmla="*/ 480 h 480"/>
                  <a:gd name="T10" fmla="*/ 680 w 696"/>
                  <a:gd name="T11" fmla="*/ 478 h 480"/>
                  <a:gd name="T12" fmla="*/ 690 w 696"/>
                  <a:gd name="T13" fmla="*/ 448 h 480"/>
                  <a:gd name="T14" fmla="*/ 388 w 696"/>
                  <a:gd name="T15" fmla="*/ 258 h 480"/>
                  <a:gd name="T16" fmla="*/ 293 w 696"/>
                  <a:gd name="T17" fmla="*/ 258 h 480"/>
                  <a:gd name="T18" fmla="*/ 34 w 696"/>
                  <a:gd name="T19" fmla="*/ 5 h 480"/>
                  <a:gd name="T20" fmla="*/ 5 w 696"/>
                  <a:gd name="T21" fmla="*/ 17 h 480"/>
                  <a:gd name="T22" fmla="*/ 17 w 696"/>
                  <a:gd name="T23" fmla="*/ 46 h 480"/>
                  <a:gd name="T24" fmla="*/ 258 w 696"/>
                  <a:gd name="T25" fmla="*/ 289 h 480"/>
                  <a:gd name="T26" fmla="*/ 279 w 696"/>
                  <a:gd name="T27" fmla="*/ 302 h 480"/>
                  <a:gd name="T28" fmla="*/ 282 w 696"/>
                  <a:gd name="T29" fmla="*/ 302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96" h="480">
                    <a:moveTo>
                      <a:pt x="282" y="302"/>
                    </a:moveTo>
                    <a:cubicBezTo>
                      <a:pt x="283" y="302"/>
                      <a:pt x="284" y="302"/>
                      <a:pt x="285" y="302"/>
                    </a:cubicBezTo>
                    <a:lnTo>
                      <a:pt x="388" y="302"/>
                    </a:lnTo>
                    <a:cubicBezTo>
                      <a:pt x="499" y="302"/>
                      <a:pt x="602" y="367"/>
                      <a:pt x="650" y="467"/>
                    </a:cubicBezTo>
                    <a:cubicBezTo>
                      <a:pt x="654" y="475"/>
                      <a:pt x="662" y="480"/>
                      <a:pt x="670" y="480"/>
                    </a:cubicBezTo>
                    <a:cubicBezTo>
                      <a:pt x="674" y="480"/>
                      <a:pt x="677" y="479"/>
                      <a:pt x="680" y="478"/>
                    </a:cubicBezTo>
                    <a:cubicBezTo>
                      <a:pt x="691" y="472"/>
                      <a:pt x="696" y="459"/>
                      <a:pt x="690" y="448"/>
                    </a:cubicBezTo>
                    <a:cubicBezTo>
                      <a:pt x="634" y="332"/>
                      <a:pt x="516" y="258"/>
                      <a:pt x="388" y="258"/>
                    </a:cubicBezTo>
                    <a:lnTo>
                      <a:pt x="293" y="258"/>
                    </a:lnTo>
                    <a:cubicBezTo>
                      <a:pt x="238" y="144"/>
                      <a:pt x="145" y="52"/>
                      <a:pt x="34" y="5"/>
                    </a:cubicBezTo>
                    <a:cubicBezTo>
                      <a:pt x="23" y="0"/>
                      <a:pt x="10" y="6"/>
                      <a:pt x="5" y="17"/>
                    </a:cubicBezTo>
                    <a:cubicBezTo>
                      <a:pt x="0" y="28"/>
                      <a:pt x="5" y="41"/>
                      <a:pt x="17" y="46"/>
                    </a:cubicBezTo>
                    <a:cubicBezTo>
                      <a:pt x="121" y="91"/>
                      <a:pt x="210" y="179"/>
                      <a:pt x="258" y="289"/>
                    </a:cubicBezTo>
                    <a:cubicBezTo>
                      <a:pt x="262" y="297"/>
                      <a:pt x="270" y="302"/>
                      <a:pt x="279" y="302"/>
                    </a:cubicBezTo>
                    <a:cubicBezTo>
                      <a:pt x="280" y="302"/>
                      <a:pt x="281" y="302"/>
                      <a:pt x="282" y="30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1" name="Freeform 51"/>
              <p:cNvSpPr>
                <a:spLocks/>
              </p:cNvSpPr>
              <p:nvPr/>
            </p:nvSpPr>
            <p:spPr bwMode="auto">
              <a:xfrm>
                <a:off x="5437705" y="1909489"/>
                <a:ext cx="37451" cy="77242"/>
              </a:xfrm>
              <a:custGeom>
                <a:avLst/>
                <a:gdLst>
                  <a:gd name="T0" fmla="*/ 3 w 59"/>
                  <a:gd name="T1" fmla="*/ 31 h 121"/>
                  <a:gd name="T2" fmla="*/ 14 w 59"/>
                  <a:gd name="T3" fmla="*/ 99 h 121"/>
                  <a:gd name="T4" fmla="*/ 36 w 59"/>
                  <a:gd name="T5" fmla="*/ 121 h 121"/>
                  <a:gd name="T6" fmla="*/ 37 w 59"/>
                  <a:gd name="T7" fmla="*/ 121 h 121"/>
                  <a:gd name="T8" fmla="*/ 58 w 59"/>
                  <a:gd name="T9" fmla="*/ 98 h 121"/>
                  <a:gd name="T10" fmla="*/ 46 w 59"/>
                  <a:gd name="T11" fmla="*/ 18 h 121"/>
                  <a:gd name="T12" fmla="*/ 18 w 59"/>
                  <a:gd name="T13" fmla="*/ 3 h 121"/>
                  <a:gd name="T14" fmla="*/ 3 w 59"/>
                  <a:gd name="T15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121">
                    <a:moveTo>
                      <a:pt x="3" y="31"/>
                    </a:moveTo>
                    <a:cubicBezTo>
                      <a:pt x="9" y="53"/>
                      <a:pt x="13" y="76"/>
                      <a:pt x="14" y="99"/>
                    </a:cubicBezTo>
                    <a:cubicBezTo>
                      <a:pt x="14" y="111"/>
                      <a:pt x="24" y="121"/>
                      <a:pt x="36" y="121"/>
                    </a:cubicBezTo>
                    <a:lnTo>
                      <a:pt x="37" y="121"/>
                    </a:lnTo>
                    <a:cubicBezTo>
                      <a:pt x="49" y="120"/>
                      <a:pt x="59" y="110"/>
                      <a:pt x="58" y="98"/>
                    </a:cubicBezTo>
                    <a:cubicBezTo>
                      <a:pt x="57" y="71"/>
                      <a:pt x="53" y="44"/>
                      <a:pt x="46" y="18"/>
                    </a:cubicBezTo>
                    <a:cubicBezTo>
                      <a:pt x="42" y="7"/>
                      <a:pt x="30" y="0"/>
                      <a:pt x="18" y="3"/>
                    </a:cubicBezTo>
                    <a:cubicBezTo>
                      <a:pt x="6" y="7"/>
                      <a:pt x="0" y="19"/>
                      <a:pt x="3" y="3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52" name="모서리가 둥근 직사각형 51"/>
          <p:cNvSpPr/>
          <p:nvPr/>
        </p:nvSpPr>
        <p:spPr>
          <a:xfrm>
            <a:off x="230369" y="2154601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35604" y="5197653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910323" y="2151889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8911637" y="5160185"/>
            <a:ext cx="3072331" cy="130084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6124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비전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왼쪽 중괄호 24"/>
          <p:cNvSpPr/>
          <p:nvPr/>
        </p:nvSpPr>
        <p:spPr>
          <a:xfrm rot="16200000">
            <a:off x="5752145" y="2132426"/>
            <a:ext cx="677640" cy="7334746"/>
          </a:xfrm>
          <a:prstGeom prst="leftBrace">
            <a:avLst>
              <a:gd name="adj1" fmla="val 108494"/>
              <a:gd name="adj2" fmla="val 51569"/>
            </a:avLst>
          </a:prstGeom>
          <a:ln w="28575"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68018" y="6234894"/>
            <a:ext cx="7245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＂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복합적인 인식 기술과 다양한 콘텐츠 표현 방식이 적용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＂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755034"/>
              </p:ext>
            </p:extLst>
          </p:nvPr>
        </p:nvGraphicFramePr>
        <p:xfrm>
          <a:off x="647032" y="2142071"/>
          <a:ext cx="335938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9381">
                  <a:extLst>
                    <a:ext uri="{9D8B030D-6E8A-4147-A177-3AD203B41FA5}">
                      <a16:colId xmlns:a16="http://schemas.microsoft.com/office/drawing/2014/main" val="3498421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인식 기술</a:t>
                      </a:r>
                      <a:endParaRPr lang="en-US" altLang="ko-KR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B486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271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이미지 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컬러 인식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59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GPS 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인식</a:t>
                      </a:r>
                      <a:endParaRPr lang="en-US" altLang="ko-KR" sz="1400" b="1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520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음성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인식</a:t>
                      </a:r>
                      <a:endParaRPr lang="en-US" altLang="ko-KR" sz="1400" b="1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546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얼굴 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/ 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사람 인식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092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스마트폰 센서 인식</a:t>
                      </a:r>
                      <a:endParaRPr lang="en-US" altLang="ko-KR" sz="1400" b="1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101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태펀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및 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OCR 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인식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094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공공데이터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인식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63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비콘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인식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281070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579714"/>
              </p:ext>
            </p:extLst>
          </p:nvPr>
        </p:nvGraphicFramePr>
        <p:xfrm>
          <a:off x="4367808" y="2132856"/>
          <a:ext cx="339098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0982">
                  <a:extLst>
                    <a:ext uri="{9D8B030D-6E8A-4147-A177-3AD203B41FA5}">
                      <a16:colId xmlns:a16="http://schemas.microsoft.com/office/drawing/2014/main" val="41696287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인식</a:t>
                      </a:r>
                      <a:r>
                        <a:rPr lang="ko-KR" altLang="en-US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응용 방식</a:t>
                      </a:r>
                      <a:endParaRPr lang="en-US" altLang="ko-KR" baseline="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B486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19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멀티 인식</a:t>
                      </a:r>
                      <a:endParaRPr lang="en-US" altLang="ko-KR" sz="14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92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거리 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각도 인식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753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시간 및 장소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453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컬러 인식 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맵핑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948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마커리스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51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궤적 인식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34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조합 인식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38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순차 인식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75306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315401"/>
              </p:ext>
            </p:extLst>
          </p:nvPr>
        </p:nvGraphicFramePr>
        <p:xfrm>
          <a:off x="8054002" y="2132859"/>
          <a:ext cx="3442598" cy="3337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2598">
                  <a:extLst>
                    <a:ext uri="{9D8B030D-6E8A-4147-A177-3AD203B41FA5}">
                      <a16:colId xmlns:a16="http://schemas.microsoft.com/office/drawing/2014/main" val="3003117562"/>
                    </a:ext>
                  </a:extLst>
                </a:gridCol>
              </a:tblGrid>
              <a:tr h="394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표현방식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rgbClr val="B486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453777"/>
                  </a:ext>
                </a:extLst>
              </a:tr>
              <a:tr h="394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비디오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989405"/>
                  </a:ext>
                </a:extLst>
              </a:tr>
              <a:tr h="394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487450"/>
                  </a:ext>
                </a:extLst>
              </a:tr>
              <a:tr h="681576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크로마키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포토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875626"/>
                  </a:ext>
                </a:extLst>
              </a:tr>
              <a:tr h="681576">
                <a:tc>
                  <a:txBody>
                    <a:bodyPr/>
                    <a:lstStyle/>
                    <a:p>
                      <a:pPr algn="ctr" latinLnBrk="1"/>
                      <a:endParaRPr lang="en-US" altLang="ko-KR" sz="1400" b="1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크로마키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비디오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96749"/>
                  </a:ext>
                </a:extLst>
              </a:tr>
              <a:tr h="394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APP 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631207"/>
                  </a:ext>
                </a:extLst>
              </a:tr>
              <a:tr h="394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3D 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오브젝트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586461"/>
                  </a:ext>
                </a:extLst>
              </a:tr>
            </a:tbl>
          </a:graphicData>
        </a:graphic>
      </p:graphicFrame>
      <p:grpSp>
        <p:nvGrpSpPr>
          <p:cNvPr id="39" name="그룹 38"/>
          <p:cNvGrpSpPr/>
          <p:nvPr/>
        </p:nvGrpSpPr>
        <p:grpSpPr>
          <a:xfrm>
            <a:off x="3877622" y="2193404"/>
            <a:ext cx="650578" cy="650578"/>
            <a:chOff x="3861246" y="2244317"/>
            <a:chExt cx="650578" cy="650578"/>
          </a:xfrm>
        </p:grpSpPr>
        <p:sp>
          <p:nvSpPr>
            <p:cNvPr id="40" name="타원 39"/>
            <p:cNvSpPr/>
            <p:nvPr/>
          </p:nvSpPr>
          <p:spPr>
            <a:xfrm>
              <a:off x="3861246" y="2244317"/>
              <a:ext cx="650578" cy="6505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3929806" y="2312877"/>
              <a:ext cx="513458" cy="513458"/>
              <a:chOff x="6964536" y="356470"/>
              <a:chExt cx="1075680" cy="1075680"/>
            </a:xfrm>
            <a:solidFill>
              <a:srgbClr val="B486DA"/>
            </a:solidFill>
          </p:grpSpPr>
          <p:sp>
            <p:nvSpPr>
              <p:cNvPr id="45" name="직사각형 44"/>
              <p:cNvSpPr/>
              <p:nvPr/>
            </p:nvSpPr>
            <p:spPr>
              <a:xfrm>
                <a:off x="6964536" y="765475"/>
                <a:ext cx="1075680" cy="2872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5400000">
                <a:off x="6964535" y="750679"/>
                <a:ext cx="1075680" cy="2872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7581107" y="2183394"/>
            <a:ext cx="650578" cy="650578"/>
            <a:chOff x="3861246" y="2244317"/>
            <a:chExt cx="650578" cy="650578"/>
          </a:xfrm>
        </p:grpSpPr>
        <p:sp>
          <p:nvSpPr>
            <p:cNvPr id="48" name="타원 47"/>
            <p:cNvSpPr/>
            <p:nvPr/>
          </p:nvSpPr>
          <p:spPr>
            <a:xfrm>
              <a:off x="3861246" y="2244317"/>
              <a:ext cx="650578" cy="6505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3929806" y="2312877"/>
              <a:ext cx="513458" cy="513458"/>
              <a:chOff x="6964536" y="356470"/>
              <a:chExt cx="1075680" cy="1075680"/>
            </a:xfrm>
            <a:solidFill>
              <a:srgbClr val="B486DA"/>
            </a:solidFill>
          </p:grpSpPr>
          <p:sp>
            <p:nvSpPr>
              <p:cNvPr id="50" name="직사각형 49"/>
              <p:cNvSpPr/>
              <p:nvPr/>
            </p:nvSpPr>
            <p:spPr>
              <a:xfrm>
                <a:off x="6964536" y="765475"/>
                <a:ext cx="1075680" cy="2872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 rot="5400000">
                <a:off x="6964535" y="750679"/>
                <a:ext cx="1075680" cy="2872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551384" y="176352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 구현 </a:t>
            </a:r>
            <a:r>
              <a:rPr lang="ko-KR" altLang="en-US" dirty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</a:t>
            </a:r>
          </a:p>
        </p:txBody>
      </p:sp>
    </p:spTree>
    <p:extLst>
      <p:ext uri="{BB962C8B-B14F-4D97-AF65-F5344CB8AC3E}">
        <p14:creationId xmlns:p14="http://schemas.microsoft.com/office/powerpoint/2010/main" val="9198254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9336" y="160159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비전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텍스트 개체 틀 4"/>
          <p:cNvSpPr txBox="1">
            <a:spLocks/>
          </p:cNvSpPr>
          <p:nvPr/>
        </p:nvSpPr>
        <p:spPr>
          <a:xfrm>
            <a:off x="242690" y="1710272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동향 분석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0936" y="2465011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중개 플랫폼의 </a:t>
            </a:r>
            <a:endParaRPr lang="en-US" altLang="ko-KR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희망 용도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3529" y="4880187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국가별 부동산 중개 </a:t>
            </a:r>
            <a:endParaRPr lang="en-US" altLang="ko-KR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육성 정책</a:t>
            </a:r>
            <a:endParaRPr lang="en-US" altLang="ko-KR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712419"/>
              </p:ext>
            </p:extLst>
          </p:nvPr>
        </p:nvGraphicFramePr>
        <p:xfrm>
          <a:off x="3640359" y="4276253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521">
                  <a:extLst>
                    <a:ext uri="{9D8B030D-6E8A-4147-A177-3AD203B41FA5}">
                      <a16:colId xmlns:a16="http://schemas.microsoft.com/office/drawing/2014/main" val="4201041761"/>
                    </a:ext>
                  </a:extLst>
                </a:gridCol>
                <a:gridCol w="6752479">
                  <a:extLst>
                    <a:ext uri="{9D8B030D-6E8A-4147-A177-3AD203B41FA5}">
                      <a16:colId xmlns:a16="http://schemas.microsoft.com/office/drawing/2014/main" val="94288226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국가별 부동산 중개 플랫폼</a:t>
                      </a:r>
                      <a:endParaRPr lang="ko-KR" altLang="en-US" dirty="0"/>
                    </a:p>
                  </a:txBody>
                  <a:tcPr>
                    <a:solidFill>
                      <a:srgbClr val="B486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486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97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직방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다방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한방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집토스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동네 등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111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미국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Zillow, </a:t>
                      </a:r>
                      <a:r>
                        <a:rPr lang="en-US" altLang="ko-KR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trulia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realtor, </a:t>
                      </a:r>
                      <a:r>
                        <a:rPr lang="en-US" altLang="ko-KR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redfin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en-US" altLang="ko-KR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forsalebyowner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499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일본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Suumo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en-US" altLang="ko-KR" sz="1400" b="1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athome</a:t>
                      </a:r>
                      <a:r>
                        <a:rPr lang="en-US" altLang="ko-KR" sz="1400" b="1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homes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66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중국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400" b="1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贝壳找房</a:t>
                      </a:r>
                      <a:r>
                        <a:rPr lang="en-US" altLang="ko-KR" sz="1400" b="1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400" b="1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安居客</a:t>
                      </a:r>
                      <a:r>
                        <a:rPr lang="en-US" altLang="ko-KR" sz="1400" b="1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58</a:t>
                      </a:r>
                      <a:r>
                        <a:rPr lang="ko-KR" altLang="ko-KR" sz="1400" b="1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同城租房</a:t>
                      </a:r>
                      <a:r>
                        <a:rPr lang="en-US" altLang="ko-KR" sz="1400" b="1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400" b="1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租房</a:t>
                      </a:r>
                      <a:r>
                        <a:rPr lang="en-US" altLang="ko-KR" sz="1400" b="1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400" b="1" kern="12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自如</a:t>
                      </a:r>
                      <a:endParaRPr lang="ko-KR" altLang="en-US" sz="1400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503515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3889825" y="2188011"/>
            <a:ext cx="69878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 거주 전 확인해야할 실용적인 정보 제공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서울대 많이 보낸 고등학교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등의 학군 위치</a:t>
            </a:r>
            <a:endParaRPr lang="en-US" altLang="ko-KR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매물이 투자의 목적으로 괜찮은지 파악 </a:t>
            </a:r>
            <a:r>
              <a:rPr lang="ko-KR" altLang="en-US" b="1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하는것</a:t>
            </a:r>
            <a:endParaRPr lang="en-US" altLang="ko-KR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사는데 불편한 점이나 편한 점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 거주자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허위 매물이 사라지면 좋겠다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3071664" y="2276872"/>
            <a:ext cx="0" cy="3706114"/>
          </a:xfrm>
          <a:prstGeom prst="line">
            <a:avLst/>
          </a:prstGeom>
          <a:ln>
            <a:solidFill>
              <a:srgbClr val="D9C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9696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9336" y="160159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231973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비전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텍스트 개체 틀 4"/>
          <p:cNvSpPr txBox="1">
            <a:spLocks/>
          </p:cNvSpPr>
          <p:nvPr/>
        </p:nvSpPr>
        <p:spPr>
          <a:xfrm>
            <a:off x="242690" y="1710272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현황과 전망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4698" y="1988840"/>
            <a:ext cx="11613950" cy="4643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5008" y="2100810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 부동산 </a:t>
            </a:r>
            <a:endParaRPr lang="en-US" altLang="ko-KR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 계약 플랫폼의 </a:t>
            </a:r>
            <a:endParaRPr lang="en-US" altLang="ko-KR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현황과 전망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212" y="5563100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 중개 플랫폼서비스</a:t>
            </a:r>
            <a:endParaRPr lang="en-US" altLang="ko-KR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분야별 현황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823" y="3812205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 부동산 중개 플랫폼</a:t>
            </a:r>
            <a:endParaRPr lang="en-US" altLang="ko-KR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공급 현황 및 전망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479376" y="3274991"/>
            <a:ext cx="11233248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79376" y="4976094"/>
            <a:ext cx="11233248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367562"/>
              </p:ext>
            </p:extLst>
          </p:nvPr>
        </p:nvGraphicFramePr>
        <p:xfrm>
          <a:off x="9738424" y="1860471"/>
          <a:ext cx="2143125" cy="1231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" r:id="rId5" imgW="2142720" imgH="1275840" progId="">
                  <p:embed/>
                </p:oleObj>
              </mc:Choice>
              <mc:Fallback>
                <p:oleObj r:id="rId5" imgW="2142720" imgH="1275840" progId="">
                  <p:embed/>
                  <p:pic>
                    <p:nvPicPr>
                      <p:cNvPr id="15" name="개체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38424" y="1860471"/>
                        <a:ext cx="2143125" cy="12311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1769293"/>
              </p:ext>
            </p:extLst>
          </p:nvPr>
        </p:nvGraphicFramePr>
        <p:xfrm>
          <a:off x="9738424" y="3447662"/>
          <a:ext cx="2143125" cy="131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" r:id="rId7" imgW="2266560" imgH="1437840" progId="">
                  <p:embed/>
                </p:oleObj>
              </mc:Choice>
              <mc:Fallback>
                <p:oleObj r:id="rId7" imgW="2266560" imgH="1437840" progId="">
                  <p:embed/>
                  <p:pic>
                    <p:nvPicPr>
                      <p:cNvPr id="16" name="개체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38424" y="3447662"/>
                        <a:ext cx="2143125" cy="131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657020"/>
              </p:ext>
            </p:extLst>
          </p:nvPr>
        </p:nvGraphicFramePr>
        <p:xfrm>
          <a:off x="9738424" y="5192977"/>
          <a:ext cx="2143125" cy="1240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1" r:id="rId9" imgW="2380680" imgH="1428480" progId="">
                  <p:embed/>
                </p:oleObj>
              </mc:Choice>
              <mc:Fallback>
                <p:oleObj r:id="rId9" imgW="2380680" imgH="1428480" progId="">
                  <p:embed/>
                  <p:pic>
                    <p:nvPicPr>
                      <p:cNvPr id="17" name="개체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38424" y="5192977"/>
                        <a:ext cx="2143125" cy="12403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560022" y="3483167"/>
            <a:ext cx="52966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2018.01 ~ 02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기준  월 평균 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9.3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백만명이 이용한다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 이용자가 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54%,  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 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33% 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중복 이용자 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13% 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endParaRPr lang="en-US" altLang="ko-KR" sz="1600" b="1" spc="-1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아직  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 활용한  이용자가  많다</a:t>
            </a:r>
            <a:endParaRPr lang="en-US" altLang="ko-KR" sz="1600" b="1" spc="-1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대부분  분양정보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뉴스서비스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주거지원  서비스 등을  제공하고</a:t>
            </a:r>
            <a:endParaRPr lang="en-US" altLang="ko-KR" sz="1600" b="1" spc="-1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있으나  다수의  매물을  확보하고  있다는 점이  핵심  경쟁력이다</a:t>
            </a:r>
            <a:endParaRPr lang="ko-KR" altLang="en-US" sz="1600" b="1" spc="-15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63222" y="1998879"/>
            <a:ext cx="50305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국토 교통부   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년간 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 들여  부동산  </a:t>
            </a:r>
            <a:r>
              <a:rPr lang="ko-KR" altLang="en-US" sz="1600" b="1" spc="-15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전자계약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시스템을 구축하기</a:t>
            </a:r>
            <a:endParaRPr lang="en-US" altLang="ko-KR" sz="1600" b="1" spc="-1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위해  관계 기관  협의체  구성이  나선 것으로  보인다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</a:t>
            </a:r>
            <a:r>
              <a:rPr lang="en-US" altLang="ko-KR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 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인해 앞으로 전자 계약 을 도입하는 중개 플랫폼 이 점점</a:t>
            </a:r>
            <a:endParaRPr lang="en-US" altLang="ko-KR" sz="1600" b="1" spc="-150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  등장 할  것으로  전망된다</a:t>
            </a:r>
            <a:endParaRPr lang="ko-KR" altLang="en-US" sz="1600" b="1" spc="-15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42241" y="5042020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대분류</a:t>
            </a:r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600" b="1" spc="-15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94817" y="503705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중분류 </a:t>
            </a:r>
            <a:endParaRPr lang="ko-KR" altLang="en-US" sz="1600" b="1" spc="-15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30020" y="504440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pc="-150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소분류 </a:t>
            </a:r>
            <a:endParaRPr lang="ko-KR" altLang="en-US" sz="1600" b="1" spc="-15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03946" y="5732471"/>
            <a:ext cx="811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식품 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음식</a:t>
            </a:r>
            <a:endParaRPr lang="en-US" altLang="ko-KR" sz="11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숙박 레저 </a:t>
            </a:r>
            <a:endParaRPr lang="en-US" altLang="ko-KR" sz="11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</a:t>
            </a:r>
            <a:endParaRPr lang="en-US" altLang="ko-KR" sz="11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포함 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32351" y="5732471"/>
            <a:ext cx="14991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식음료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정보제공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기타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포함 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91117" y="5732471"/>
            <a:ext cx="17395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음식 주문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배달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음료유통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정보제공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선결제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b="1" dirty="0" err="1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식대관리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100" b="1" dirty="0" smtClean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포함 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3318206" y="5428819"/>
            <a:ext cx="6017069" cy="0"/>
          </a:xfrm>
          <a:prstGeom prst="line">
            <a:avLst/>
          </a:prstGeom>
          <a:ln>
            <a:solidFill>
              <a:srgbClr val="B486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4819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14300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42" name="제목 1"/>
          <p:cNvSpPr txBox="1">
            <a:spLocks/>
          </p:cNvSpPr>
          <p:nvPr/>
        </p:nvSpPr>
        <p:spPr>
          <a:xfrm>
            <a:off x="231973" y="307110"/>
            <a:ext cx="5720011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Vision Of The Company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텍스트 개체 틀 4"/>
          <p:cNvSpPr txBox="1">
            <a:spLocks/>
          </p:cNvSpPr>
          <p:nvPr/>
        </p:nvSpPr>
        <p:spPr>
          <a:xfrm>
            <a:off x="303981" y="1052736"/>
            <a:ext cx="4279851" cy="37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B486D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회사의 비전</a:t>
            </a:r>
            <a:endParaRPr lang="ko-KR" altLang="en-US" dirty="0">
              <a:solidFill>
                <a:srgbClr val="B486D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34559" y="2445855"/>
            <a:ext cx="3478459" cy="3478459"/>
            <a:chOff x="734740" y="1901865"/>
            <a:chExt cx="3478459" cy="3478459"/>
          </a:xfrm>
        </p:grpSpPr>
        <p:sp>
          <p:nvSpPr>
            <p:cNvPr id="6" name="타원 5"/>
            <p:cNvSpPr/>
            <p:nvPr/>
          </p:nvSpPr>
          <p:spPr>
            <a:xfrm>
              <a:off x="734740" y="1901865"/>
              <a:ext cx="3478459" cy="3478459"/>
            </a:xfrm>
            <a:prstGeom prst="ellipse">
              <a:avLst/>
            </a:prstGeom>
            <a:solidFill>
              <a:srgbClr val="B486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097" y="2431513"/>
              <a:ext cx="1827744" cy="18277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560097" y="4496652"/>
              <a:ext cx="1827744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3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신뢰받는 기업</a:t>
              </a:r>
              <a:endParaRPr lang="ko-KR" altLang="en-US" sz="23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201506" y="3235124"/>
            <a:ext cx="574227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AF1D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투명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solidFill>
                  <a:srgbClr val="AF1D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공정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기업이 되겠습니다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사회적 책임을 다하며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소외계층을 위하여 </a:t>
            </a:r>
            <a:r>
              <a:rPr lang="ko-KR" altLang="en-US" dirty="0" smtClean="0">
                <a:solidFill>
                  <a:srgbClr val="AF1D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환원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하겠습니다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rgbClr val="AF1D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조세의 정의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바로잡아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정책에 반영되도록 노력하겠습니다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쉼 없는 변화와 혁신으로 미래를 여는 </a:t>
            </a:r>
            <a:r>
              <a:rPr lang="ko-KR" altLang="en-US" dirty="0" smtClean="0">
                <a:solidFill>
                  <a:srgbClr val="AF1DB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창조기업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되겠습니다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나무처럼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조용히 성장하겠습니다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97921" y="1947320"/>
            <a:ext cx="6949449" cy="1091153"/>
          </a:xfrm>
          <a:prstGeom prst="rect">
            <a:avLst/>
          </a:prstGeom>
          <a:solidFill>
            <a:srgbClr val="B48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63410" y="2254369"/>
            <a:ext cx="54184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혁신으로 미래를 여는 기업이 되겠습니다</a:t>
            </a:r>
            <a:r>
              <a:rPr lang="en-US" altLang="ko-KR" sz="25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5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613243" y="2075246"/>
            <a:ext cx="6915738" cy="4234074"/>
          </a:xfrm>
          <a:prstGeom prst="roundRect">
            <a:avLst/>
          </a:prstGeom>
          <a:noFill/>
          <a:ln w="28575">
            <a:solidFill>
              <a:srgbClr val="B486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6103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" b="7206"/>
          <a:stretch/>
        </p:blipFill>
        <p:spPr>
          <a:xfrm>
            <a:off x="0" y="0"/>
            <a:ext cx="12192000" cy="687613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638333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99508" y="2548430"/>
            <a:ext cx="6723939" cy="808562"/>
          </a:xfrm>
        </p:spPr>
        <p:txBody>
          <a:bodyPr/>
          <a:lstStyle/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돈을 쫓기 보다는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일이 사회에 가져다 줄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변화에 집중하겠습니다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혁신을 통하여 사회적 비용을 줄이고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부대끼며 살아가는 세상에서 신뢰를 찾기 위해</a:t>
            </a:r>
            <a:endParaRPr lang="en-US" altLang="ko-KR" sz="1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노력하겠습니다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368" y="1756342"/>
            <a:ext cx="6336704" cy="880570"/>
          </a:xfrm>
        </p:spPr>
        <p:txBody>
          <a:bodyPr/>
          <a:lstStyle/>
          <a:p>
            <a:r>
              <a:rPr lang="en-US" altLang="ko-KR" sz="4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5163" y="1881956"/>
            <a:ext cx="62328" cy="1297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39036" y="2302492"/>
            <a:ext cx="2657805" cy="824070"/>
            <a:chOff x="452182" y="2244890"/>
            <a:chExt cx="2657805" cy="824070"/>
          </a:xfrm>
        </p:grpSpPr>
        <p:sp>
          <p:nvSpPr>
            <p:cNvPr id="78" name="TextBox 77"/>
            <p:cNvSpPr txBox="1"/>
            <p:nvPr/>
          </p:nvSpPr>
          <p:spPr>
            <a:xfrm>
              <a:off x="452182" y="2607295"/>
              <a:ext cx="261075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유무선 전화 및 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SNS,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문자 메시지로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신청이 가능하도록 지원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Text Box 8"/>
            <p:cNvSpPr txBox="1">
              <a:spLocks noChangeArrowheads="1"/>
            </p:cNvSpPr>
            <p:nvPr/>
          </p:nvSpPr>
          <p:spPr bwMode="auto">
            <a:xfrm>
              <a:off x="499237" y="2244890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매도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매수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041910" y="2309864"/>
            <a:ext cx="2809155" cy="864096"/>
            <a:chOff x="9074679" y="2204864"/>
            <a:chExt cx="2809155" cy="864096"/>
          </a:xfrm>
        </p:grpSpPr>
        <p:sp>
          <p:nvSpPr>
            <p:cNvPr id="75" name="TextBox 74"/>
            <p:cNvSpPr txBox="1"/>
            <p:nvPr/>
          </p:nvSpPr>
          <p:spPr>
            <a:xfrm>
              <a:off x="9074679" y="2607295"/>
              <a:ext cx="280915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매물검색 회신 서비스를 통해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시세 조회 및 새로운 사항 알림 제공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Text Box 8"/>
            <p:cNvSpPr txBox="1">
              <a:spLocks noChangeArrowheads="1"/>
            </p:cNvSpPr>
            <p:nvPr/>
          </p:nvSpPr>
          <p:spPr bwMode="auto">
            <a:xfrm>
              <a:off x="9074680" y="2204864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b="1" dirty="0" err="1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앱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 </a:t>
              </a: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웹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041648" y="5265517"/>
            <a:ext cx="2773102" cy="1090151"/>
            <a:chOff x="9141114" y="5178519"/>
            <a:chExt cx="2773102" cy="1090151"/>
          </a:xfrm>
        </p:grpSpPr>
        <p:sp>
          <p:nvSpPr>
            <p:cNvPr id="72" name="TextBox 71"/>
            <p:cNvSpPr txBox="1"/>
            <p:nvPr/>
          </p:nvSpPr>
          <p:spPr>
            <a:xfrm>
              <a:off x="9141114" y="5622339"/>
              <a:ext cx="2773102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소비자 요구에 부합하는 응답 서비스와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실시간 위치기반 건축물 정보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추천 매물 등 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소비자 </a:t>
              </a:r>
              <a:r>
                <a:rPr lang="ko-KR" altLang="en-US" sz="12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니즈를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분석 후 정보 제공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Text Box 8"/>
            <p:cNvSpPr txBox="1">
              <a:spLocks noChangeArrowheads="1"/>
            </p:cNvSpPr>
            <p:nvPr/>
          </p:nvSpPr>
          <p:spPr bwMode="auto">
            <a:xfrm>
              <a:off x="9141114" y="5178519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3D</a:t>
              </a: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en-US" altLang="ko-KR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AR</a:t>
              </a: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en-US" altLang="ko-KR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VR</a:t>
              </a: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/</a:t>
              </a:r>
              <a:r>
                <a:rPr lang="en-US" altLang="ko-KR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AI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59148" y="5368471"/>
            <a:ext cx="2926526" cy="884272"/>
            <a:chOff x="199632" y="5199732"/>
            <a:chExt cx="2926526" cy="884272"/>
          </a:xfrm>
        </p:grpSpPr>
        <p:sp>
          <p:nvSpPr>
            <p:cNvPr id="69" name="TextBox 68"/>
            <p:cNvSpPr txBox="1"/>
            <p:nvPr/>
          </p:nvSpPr>
          <p:spPr>
            <a:xfrm>
              <a:off x="199632" y="5622339"/>
              <a:ext cx="292652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음성인식 을 이용해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r">
                <a:lnSpc>
                  <a:spcPct val="100000"/>
                </a:lnSpc>
              </a:pP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매물을 찾을 수 있도록 간편한 솔루션 지원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Text Box 8"/>
            <p:cNvSpPr txBox="1">
              <a:spLocks noChangeArrowheads="1"/>
            </p:cNvSpPr>
            <p:nvPr/>
          </p:nvSpPr>
          <p:spPr bwMode="auto">
            <a:xfrm>
              <a:off x="515408" y="5199732"/>
              <a:ext cx="2610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ko-KR" altLang="en-US" sz="2000" b="1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인공지능</a:t>
              </a:r>
              <a:r>
                <a:rPr lang="ko-KR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 </a:t>
              </a:r>
              <a:r>
                <a:rPr lang="ko-KR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Poppins Medium" panose="02000000000000000000" pitchFamily="2" charset="0"/>
                </a:rPr>
                <a:t>매물 소개</a:t>
              </a:r>
              <a:endParaRPr lang="ko-KR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Medium" panose="02000000000000000000" pitchFamily="2" charset="0"/>
              </a:endParaRPr>
            </a:p>
          </p:txBody>
        </p:sp>
      </p:grpSp>
      <p:sp>
        <p:nvSpPr>
          <p:cNvPr id="49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1588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매도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매수 콜 서비스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도넛 115"/>
          <p:cNvSpPr/>
          <p:nvPr/>
        </p:nvSpPr>
        <p:spPr>
          <a:xfrm>
            <a:off x="5342578" y="3390422"/>
            <a:ext cx="1348396" cy="1348395"/>
          </a:xfrm>
          <a:prstGeom prst="donu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도넛 116"/>
          <p:cNvSpPr/>
          <p:nvPr/>
        </p:nvSpPr>
        <p:spPr>
          <a:xfrm>
            <a:off x="4805550" y="2853395"/>
            <a:ext cx="2422452" cy="2422449"/>
          </a:xfrm>
          <a:prstGeom prst="donut">
            <a:avLst>
              <a:gd name="adj" fmla="val 15603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8" name="도넛 117"/>
          <p:cNvSpPr/>
          <p:nvPr/>
        </p:nvSpPr>
        <p:spPr>
          <a:xfrm>
            <a:off x="4262020" y="2309864"/>
            <a:ext cx="3509512" cy="3509511"/>
          </a:xfrm>
          <a:prstGeom prst="donut">
            <a:avLst>
              <a:gd name="adj" fmla="val 11445"/>
            </a:avLst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 rot="18960557">
            <a:off x="6546862" y="2538564"/>
            <a:ext cx="1844526" cy="367745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 rot="2580351">
            <a:off x="3913820" y="2910983"/>
            <a:ext cx="2072737" cy="367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 rot="2524137">
            <a:off x="6740948" y="5450559"/>
            <a:ext cx="1653252" cy="377443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7393184" y="187296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7495951" y="5564029"/>
            <a:ext cx="933178" cy="933178"/>
          </a:xfrm>
          <a:prstGeom prst="ellipse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 rot="8139279">
            <a:off x="3893848" y="5261840"/>
            <a:ext cx="1793651" cy="377443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3773771" y="5527851"/>
            <a:ext cx="933178" cy="933178"/>
          </a:xfrm>
          <a:prstGeom prst="ellipse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 rot="1002068">
            <a:off x="3762871" y="1902527"/>
            <a:ext cx="933178" cy="9331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2089170"/>
            <a:ext cx="571195" cy="571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65" y="2102359"/>
            <a:ext cx="502615" cy="502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19" y="5689951"/>
            <a:ext cx="573476" cy="5734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58" y="5774145"/>
            <a:ext cx="520963" cy="52096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230369" y="2154601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35604" y="5197653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910323" y="2151889"/>
            <a:ext cx="3072331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8911637" y="5160185"/>
            <a:ext cx="3072331" cy="1300844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410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대면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비대면 전자계약</a:t>
            </a:r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rgbClr val="00B0F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0012" y="2207470"/>
            <a:ext cx="722476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 임대 등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</a:t>
            </a:r>
            <a:r>
              <a:rPr lang="ko-KR" altLang="en-US" sz="25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2500" b="1" dirty="0" smtClean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8690773" y="3540193"/>
            <a:ext cx="2502880" cy="2502878"/>
            <a:chOff x="1028616" y="3197368"/>
            <a:chExt cx="3141543" cy="3141543"/>
          </a:xfrm>
        </p:grpSpPr>
        <p:sp>
          <p:nvSpPr>
            <p:cNvPr id="63" name="타원 62"/>
            <p:cNvSpPr/>
            <p:nvPr/>
          </p:nvSpPr>
          <p:spPr>
            <a:xfrm>
              <a:off x="1028616" y="3197368"/>
              <a:ext cx="3141543" cy="3141543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072" y="3519868"/>
              <a:ext cx="1664632" cy="1664632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1596216" y="5418504"/>
              <a:ext cx="2251879" cy="579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1588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788736" y="3562024"/>
            <a:ext cx="2474746" cy="2474746"/>
            <a:chOff x="1929610" y="3831413"/>
            <a:chExt cx="2474746" cy="2474746"/>
          </a:xfrm>
        </p:grpSpPr>
        <p:grpSp>
          <p:nvGrpSpPr>
            <p:cNvPr id="67" name="그룹 66"/>
            <p:cNvGrpSpPr/>
            <p:nvPr/>
          </p:nvGrpSpPr>
          <p:grpSpPr>
            <a:xfrm>
              <a:off x="1929610" y="3831413"/>
              <a:ext cx="2474746" cy="2474746"/>
              <a:chOff x="335360" y="3679788"/>
              <a:chExt cx="1010592" cy="1010592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335360" y="3679788"/>
                <a:ext cx="1010592" cy="1010592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70" name="그림 6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373" y="3804283"/>
                <a:ext cx="598566" cy="598563"/>
              </a:xfrm>
              <a:prstGeom prst="rect">
                <a:avLst/>
              </a:prstGeom>
            </p:spPr>
          </p:pic>
        </p:grpSp>
        <p:sp>
          <p:nvSpPr>
            <p:cNvPr id="68" name="TextBox 67"/>
            <p:cNvSpPr txBox="1"/>
            <p:nvPr/>
          </p:nvSpPr>
          <p:spPr>
            <a:xfrm>
              <a:off x="2663479" y="5676074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1" name="오른쪽 화살표 70"/>
          <p:cNvSpPr/>
          <p:nvPr/>
        </p:nvSpPr>
        <p:spPr>
          <a:xfrm>
            <a:off x="3568488" y="4577940"/>
            <a:ext cx="894186" cy="442914"/>
          </a:xfrm>
          <a:prstGeom prst="rightArrow">
            <a:avLst>
              <a:gd name="adj1" fmla="val 50000"/>
              <a:gd name="adj2" fmla="val 87537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오른쪽 화살표 71"/>
          <p:cNvSpPr/>
          <p:nvPr/>
        </p:nvSpPr>
        <p:spPr>
          <a:xfrm>
            <a:off x="7599243" y="4560948"/>
            <a:ext cx="894186" cy="442914"/>
          </a:xfrm>
          <a:prstGeom prst="rightArrow">
            <a:avLst>
              <a:gd name="adj1" fmla="val 50000"/>
              <a:gd name="adj2" fmla="val 87537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725689" y="3540194"/>
            <a:ext cx="2502878" cy="2502878"/>
          </a:xfrm>
          <a:prstGeom prst="ellipse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165047" y="3815395"/>
            <a:ext cx="1624163" cy="1944009"/>
            <a:chOff x="8662262" y="1651599"/>
            <a:chExt cx="1624163" cy="1944009"/>
          </a:xfrm>
        </p:grpSpPr>
        <p:sp>
          <p:nvSpPr>
            <p:cNvPr id="33" name="TextBox 32"/>
            <p:cNvSpPr txBox="1"/>
            <p:nvPr/>
          </p:nvSpPr>
          <p:spPr>
            <a:xfrm>
              <a:off x="8662262" y="3133943"/>
              <a:ext cx="1624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센터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2921" y="1651599"/>
              <a:ext cx="1322843" cy="1322841"/>
            </a:xfrm>
            <a:prstGeom prst="rect">
              <a:avLst/>
            </a:prstGeom>
          </p:spPr>
        </p:pic>
      </p:grpSp>
      <p:sp>
        <p:nvSpPr>
          <p:cNvPr id="24" name="모서리가 둥근 직사각형 23"/>
          <p:cNvSpPr/>
          <p:nvPr/>
        </p:nvSpPr>
        <p:spPr>
          <a:xfrm>
            <a:off x="335361" y="1950866"/>
            <a:ext cx="3877032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2252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9336" y="1628800"/>
            <a:ext cx="11953328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0012" y="2207470"/>
            <a:ext cx="722476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전세 임대 등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부동산 관련 </a:t>
            </a:r>
            <a:r>
              <a:rPr lang="ko-KR" altLang="en-US" sz="2500" b="1" dirty="0" smtClean="0">
                <a:solidFill>
                  <a:srgbClr val="2ABDF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제공</a:t>
            </a:r>
            <a:endParaRPr lang="en-US" altLang="ko-KR" sz="2500" b="1" dirty="0" smtClean="0">
              <a:solidFill>
                <a:srgbClr val="2ABDF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501" y="332655"/>
            <a:ext cx="662858" cy="523309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35360" y="307111"/>
            <a:ext cx="4613148" cy="916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MankSans" panose="02000603020000020003" pitchFamily="2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l"/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335360" y="1034135"/>
            <a:ext cx="3513347" cy="379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en-US" altLang="en-US" sz="1600" kern="1200" baseline="0" dirty="0">
                <a:solidFill>
                  <a:schemeClr val="bg1">
                    <a:lumMod val="50000"/>
                  </a:schemeClr>
                </a:solidFill>
                <a:latin typeface="MankSans" panose="02000603020000020003" pitchFamily="2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</a:t>
            </a:r>
            <a:r>
              <a:rPr lang="en-US" altLang="ko-KR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원스톱</a:t>
            </a:r>
            <a:r>
              <a:rPr lang="ko-KR" altLang="en-US" dirty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725689" y="3540194"/>
            <a:ext cx="2502878" cy="2502878"/>
            <a:chOff x="1028616" y="3197368"/>
            <a:chExt cx="3141543" cy="3141543"/>
          </a:xfrm>
        </p:grpSpPr>
        <p:sp>
          <p:nvSpPr>
            <p:cNvPr id="18" name="타원 17"/>
            <p:cNvSpPr/>
            <p:nvPr/>
          </p:nvSpPr>
          <p:spPr>
            <a:xfrm>
              <a:off x="1028616" y="3197368"/>
              <a:ext cx="3141543" cy="3141543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95377" y="5184499"/>
              <a:ext cx="1608026" cy="1043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전자계약</a:t>
              </a:r>
              <a:endParaRPr lang="en-US" altLang="ko-KR" sz="24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439" y="3491559"/>
              <a:ext cx="1582335" cy="1582335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8690773" y="3540193"/>
            <a:ext cx="2502880" cy="2502878"/>
            <a:chOff x="1028616" y="3197368"/>
            <a:chExt cx="3141543" cy="3141543"/>
          </a:xfrm>
        </p:grpSpPr>
        <p:sp>
          <p:nvSpPr>
            <p:cNvPr id="44" name="타원 43"/>
            <p:cNvSpPr/>
            <p:nvPr/>
          </p:nvSpPr>
          <p:spPr>
            <a:xfrm>
              <a:off x="1028616" y="3197368"/>
              <a:ext cx="3141543" cy="3141543"/>
            </a:xfrm>
            <a:prstGeom prst="ellipse">
              <a:avLst/>
            </a:prstGeom>
            <a:solidFill>
              <a:srgbClr val="2AB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072" y="3519868"/>
              <a:ext cx="1664632" cy="1664632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596216" y="5418504"/>
              <a:ext cx="2251879" cy="579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1588 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88736" y="3562024"/>
            <a:ext cx="2474746" cy="2474746"/>
            <a:chOff x="1929610" y="3831413"/>
            <a:chExt cx="2474746" cy="2474746"/>
          </a:xfrm>
        </p:grpSpPr>
        <p:grpSp>
          <p:nvGrpSpPr>
            <p:cNvPr id="48" name="그룹 47"/>
            <p:cNvGrpSpPr/>
            <p:nvPr/>
          </p:nvGrpSpPr>
          <p:grpSpPr>
            <a:xfrm>
              <a:off x="1929610" y="3831413"/>
              <a:ext cx="2474746" cy="2474746"/>
              <a:chOff x="335360" y="3679788"/>
              <a:chExt cx="1010592" cy="1010592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35360" y="3679788"/>
                <a:ext cx="1010592" cy="1010592"/>
              </a:xfrm>
              <a:prstGeom prst="ellipse">
                <a:avLst/>
              </a:prstGeom>
              <a:solidFill>
                <a:srgbClr val="2AB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373" y="3804283"/>
                <a:ext cx="598566" cy="598563"/>
              </a:xfrm>
              <a:prstGeom prst="rect">
                <a:avLst/>
              </a:prstGeom>
            </p:spPr>
          </p:pic>
        </p:grpSp>
        <p:sp>
          <p:nvSpPr>
            <p:cNvPr id="49" name="TextBox 48"/>
            <p:cNvSpPr txBox="1"/>
            <p:nvPr/>
          </p:nvSpPr>
          <p:spPr>
            <a:xfrm>
              <a:off x="2663479" y="5676074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</a:t>
              </a:r>
              <a:endPara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오른쪽 화살표 51"/>
          <p:cNvSpPr/>
          <p:nvPr/>
        </p:nvSpPr>
        <p:spPr>
          <a:xfrm>
            <a:off x="3568488" y="4577940"/>
            <a:ext cx="894186" cy="442914"/>
          </a:xfrm>
          <a:prstGeom prst="rightArrow">
            <a:avLst>
              <a:gd name="adj1" fmla="val 50000"/>
              <a:gd name="adj2" fmla="val 87537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오른쪽 화살표 52"/>
          <p:cNvSpPr/>
          <p:nvPr/>
        </p:nvSpPr>
        <p:spPr>
          <a:xfrm>
            <a:off x="7599243" y="4560948"/>
            <a:ext cx="894186" cy="442914"/>
          </a:xfrm>
          <a:prstGeom prst="rightArrow">
            <a:avLst>
              <a:gd name="adj1" fmla="val 50000"/>
              <a:gd name="adj2" fmla="val 87537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35361" y="1950866"/>
            <a:ext cx="3877032" cy="1235821"/>
          </a:xfrm>
          <a:prstGeom prst="roundRect">
            <a:avLst/>
          </a:prstGeom>
          <a:noFill/>
          <a:ln>
            <a:solidFill>
              <a:srgbClr val="2AB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4946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2">
      <a:dk1>
        <a:sysClr val="windowText" lastClr="000000"/>
      </a:dk1>
      <a:lt1>
        <a:sysClr val="window" lastClr="FFFFFF"/>
      </a:lt1>
      <a:dk2>
        <a:srgbClr val="8AA3B4"/>
      </a:dk2>
      <a:lt2>
        <a:srgbClr val="E6EAEE"/>
      </a:lt2>
      <a:accent1>
        <a:srgbClr val="5F59C7"/>
      </a:accent1>
      <a:accent2>
        <a:srgbClr val="A4A1DF"/>
      </a:accent2>
      <a:accent3>
        <a:srgbClr val="5471CC"/>
      </a:accent3>
      <a:accent4>
        <a:srgbClr val="8C9DD4"/>
      </a:accent4>
      <a:accent5>
        <a:srgbClr val="635F83"/>
      </a:accent5>
      <a:accent6>
        <a:srgbClr val="6E8CE0"/>
      </a:accent6>
      <a:hlink>
        <a:srgbClr val="7F7F7F"/>
      </a:hlink>
      <a:folHlink>
        <a:srgbClr val="3F3F3F"/>
      </a:folHlink>
    </a:clrScheme>
    <a:fontScheme name="사용자 지정 1">
      <a:majorFont>
        <a:latin typeface="Gidole"/>
        <a:ea typeface="맑은 고딕"/>
        <a:cs typeface=""/>
      </a:majorFont>
      <a:minorFont>
        <a:latin typeface="Gidole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19075</TotalTime>
  <Words>4365</Words>
  <Application>Microsoft Office PowerPoint</Application>
  <PresentationFormat>와이드스크린</PresentationFormat>
  <Paragraphs>1438</Paragraphs>
  <Slides>64</Slides>
  <Notes>20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64</vt:i4>
      </vt:variant>
    </vt:vector>
  </HeadingPairs>
  <TitlesOfParts>
    <vt:vector size="75" baseType="lpstr">
      <vt:lpstr>나눔고딕코딩</vt:lpstr>
      <vt:lpstr>나눔바른고딕</vt:lpstr>
      <vt:lpstr>맑은 고딕</vt:lpstr>
      <vt:lpstr>Poppins Medium</vt:lpstr>
      <vt:lpstr>Arial</vt:lpstr>
      <vt:lpstr>굴림체</vt:lpstr>
      <vt:lpstr>Wingdings</vt:lpstr>
      <vt:lpstr>-apple-system</vt:lpstr>
      <vt:lpstr>MankSans</vt:lpstr>
      <vt:lpstr>Gidole</vt:lpstr>
      <vt:lpstr>Office 테마</vt:lpstr>
      <vt:lpstr>부동산 전자계약 플랫폼</vt:lpstr>
      <vt:lpstr>PowerPoint 프레젠테이션</vt:lpstr>
      <vt:lpstr>사업 개요</vt:lpstr>
      <vt:lpstr>Business Model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사업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Marketing Plan</vt:lpstr>
      <vt:lpstr>Marketing Plan</vt:lpstr>
      <vt:lpstr>Marketing Plan</vt:lpstr>
      <vt:lpstr>Marketing Plan</vt:lpstr>
      <vt:lpstr>Marketing Plan</vt:lpstr>
      <vt:lpstr>Marketing Plan</vt:lpstr>
      <vt:lpstr>Marketing Plan</vt:lpstr>
      <vt:lpstr>회사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Manager>DocsTemplates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DocsTemplates</dc:title>
  <dc:subject>Powerpoint templates , Diagram, Chart</dc:subject>
  <dc:creator>DocsTemplates by DH.KIM</dc:creator>
  <cp:keywords>ppt, Docstemplates, ppttemplates, yesform, docs, templates, diagram, chart</cp:keywords>
  <dc:description>The copyright of this document is at DOCSTEMPLATES. Unauthorized copying may result in legal sanctions.</dc:description>
  <cp:lastModifiedBy>AFFINITY</cp:lastModifiedBy>
  <cp:revision>421</cp:revision>
  <dcterms:created xsi:type="dcterms:W3CDTF">2010-02-01T08:03:16Z</dcterms:created>
  <dcterms:modified xsi:type="dcterms:W3CDTF">2021-02-25T04:53:02Z</dcterms:modified>
  <cp:category>www.docstemplates.com</cp:category>
</cp:coreProperties>
</file>